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48" r:id="rId3"/>
  </p:sldMasterIdLst>
  <p:notesMasterIdLst>
    <p:notesMasterId r:id="rId20"/>
  </p:notesMasterIdLst>
  <p:sldIdLst>
    <p:sldId id="257" r:id="rId4"/>
    <p:sldId id="258" r:id="rId5"/>
    <p:sldId id="265" r:id="rId6"/>
    <p:sldId id="267" r:id="rId7"/>
    <p:sldId id="271" r:id="rId8"/>
    <p:sldId id="272" r:id="rId9"/>
    <p:sldId id="283" r:id="rId10"/>
    <p:sldId id="278" r:id="rId11"/>
    <p:sldId id="282" r:id="rId12"/>
    <p:sldId id="279" r:id="rId13"/>
    <p:sldId id="281" r:id="rId14"/>
    <p:sldId id="280" r:id="rId15"/>
    <p:sldId id="273" r:id="rId16"/>
    <p:sldId id="274" r:id="rId17"/>
    <p:sldId id="284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 Indriksone" initials="II" lastIdx="9" clrIdx="0">
    <p:extLst>
      <p:ext uri="{19B8F6BF-5375-455C-9EA6-DF929625EA0E}">
        <p15:presenceInfo xmlns:p15="http://schemas.microsoft.com/office/powerpoint/2012/main" userId="S-1-5-21-2191562613-2123947886-884410745-1273" providerId="AD"/>
      </p:ext>
    </p:extLst>
  </p:cmAuthor>
  <p:cmAuthor id="2" name="Aleksandra" initials="A" lastIdx="7" clrIdx="1">
    <p:extLst>
      <p:ext uri="{19B8F6BF-5375-455C-9EA6-DF929625EA0E}">
        <p15:presenceInfo xmlns:p15="http://schemas.microsoft.com/office/powerpoint/2012/main" userId="Alek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66FF"/>
    <a:srgbClr val="FF6600"/>
    <a:srgbClr val="FF3300"/>
    <a:srgbClr val="FFCC66"/>
    <a:srgbClr val="FFFF99"/>
    <a:srgbClr val="66FFCC"/>
    <a:srgbClr val="66FFFF"/>
    <a:srgbClr val="00FFFF"/>
    <a:srgbClr val="0D4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18" autoAdjust="0"/>
  </p:normalViewPr>
  <p:slideViewPr>
    <p:cSldViewPr snapToGrid="0" snapToObjects="1">
      <p:cViewPr varScale="1">
        <p:scale>
          <a:sx n="56" d="100"/>
          <a:sy n="56" d="100"/>
        </p:scale>
        <p:origin x="22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-285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5T11:24:01.699" idx="9">
    <p:pos x="5047" y="1245"/>
    <p:text>šie dati ir aktualizēti?</p:text>
    <p:extLst>
      <p:ext uri="{C676402C-5697-4E1C-873F-D02D1690AC5C}">
        <p15:threadingInfo xmlns:p15="http://schemas.microsoft.com/office/powerpoint/2012/main" timeZoneBias="-120"/>
      </p:ext>
    </p:extLst>
  </p:cm>
  <p:cm authorId="2" dt="2021-03-29T16:02:17.288" idx="1">
    <p:pos x="5047" y="1381"/>
    <p:text>koordinātas pareizas, augstums arī, pielaboju veģetācijas periodu, klimattiskās normas apreķinātas periodam 1981.-2010. gads, jaunāku datu nav</p:text>
    <p:extLst mod="1">
      <p:ext uri="{C676402C-5697-4E1C-873F-D02D1690AC5C}">
        <p15:threadingInfo xmlns:p15="http://schemas.microsoft.com/office/powerpoint/2012/main" timeZoneBias="-180">
          <p15:parentCm authorId="1" idx="9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5T10:56:48.862" idx="5">
    <p:pos x="10" y="10"/>
    <p:text>papildināt ar POP's projektu</p:text>
    <p:extLst>
      <p:ext uri="{C676402C-5697-4E1C-873F-D02D1690AC5C}">
        <p15:threadingInfo xmlns:p15="http://schemas.microsoft.com/office/powerpoint/2012/main" timeZoneBias="-120"/>
      </p:ext>
    </p:extLst>
  </p:cm>
  <p:cm authorId="2" dt="2021-03-30T12:16:39.998" idx="5">
    <p:pos x="10" y="146"/>
    <p:text>pielikts</p:text>
    <p:extLst>
      <p:ext uri="{C676402C-5697-4E1C-873F-D02D1690AC5C}">
        <p15:threadingInfo xmlns:p15="http://schemas.microsoft.com/office/powerpoint/2012/main" timeZoneBias="-180">
          <p15:parentCm authorId="1" idx="5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5T11:02:56.967" idx="7">
    <p:pos x="5472" y="173"/>
    <p:text>vēl papildināju ar foto, tikai ozonometra foto diemžēl nav labā leņķī, tā lai paraugošanas izeja uz sienas būtu redzama. Aleksandra, papildini ar skairojumiem un sakārto izvietojumu, kā pašai patīk</p:text>
    <p:extLst>
      <p:ext uri="{C676402C-5697-4E1C-873F-D02D1690AC5C}">
        <p15:threadingInfo xmlns:p15="http://schemas.microsoft.com/office/powerpoint/2012/main" timeZoneBias="-120"/>
      </p:ext>
    </p:extLst>
  </p:cm>
  <p:cm authorId="2" dt="2021-03-30T12:16:30.628" idx="4">
    <p:pos x="5472" y="309"/>
    <p:text>Pielikts. Gaidam jaunas bildes no stacijas konteinera, jo Marina saka tur viss pamainījies</p:text>
    <p:extLst>
      <p:ext uri="{C676402C-5697-4E1C-873F-D02D1690AC5C}">
        <p15:threadingInfo xmlns:p15="http://schemas.microsoft.com/office/powerpoint/2012/main" timeZoneBias="-180">
          <p15:parentCm authorId="1" idx="7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5T10:36:04.698" idx="2">
    <p:pos x="5124" y="3514"/>
    <p:text>šīm lampiņām ir kāda nozīme, attiecas tikai uz 05 un 06? vai vispār</p:text>
    <p:extLst>
      <p:ext uri="{C676402C-5697-4E1C-873F-D02D1690AC5C}">
        <p15:threadingInfo xmlns:p15="http://schemas.microsoft.com/office/powerpoint/2012/main" timeZoneBias="-120"/>
      </p:ext>
    </p:extLst>
  </p:cm>
  <p:cm authorId="2" dt="2021-03-29T16:11:18.424" idx="2">
    <p:pos x="5124" y="3650"/>
    <p:text>Tas ir tas kas pavisam jauns mums parādās - dzīvsudrabs un ogleklis</p:text>
    <p:extLst>
      <p:ext uri="{C676402C-5697-4E1C-873F-D02D1690AC5C}">
        <p15:threadingInfo xmlns:p15="http://schemas.microsoft.com/office/powerpoint/2012/main" timeZoneBias="-180">
          <p15:parentCm authorId="1" idx="2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5T10:43:37.528" idx="3">
    <p:pos x="10" y="10"/>
    <p:text>vai slaida idja ir datu ziņošana? tad manuprāt:  1) ICP IM un ICPVegetation jau kādu laiku netiek dati sūtīti; 2) norvēģu institūts tagad zem sevis pārņēmis arī visas WMO datubāzes; 3) EMEP Chemical Coordinating centre datu taču neziņo! Marina, lūdzu pārbaudi šo slaidu!</p:text>
    <p:extLst>
      <p:ext uri="{C676402C-5697-4E1C-873F-D02D1690AC5C}">
        <p15:threadingInfo xmlns:p15="http://schemas.microsoft.com/office/powerpoint/2012/main" timeZoneBias="-120"/>
      </p:ext>
    </p:extLst>
  </p:cm>
  <p:cm authorId="2" dt="2021-03-30T12:17:08.893" idx="6">
    <p:pos x="10" y="146"/>
    <p:text>Pārbaudīts, izņemām ICP Chemical Coord... pārejais viss kārtībā</p:text>
    <p:extLst>
      <p:ext uri="{C676402C-5697-4E1C-873F-D02D1690AC5C}">
        <p15:threadingInfo xmlns:p15="http://schemas.microsoft.com/office/powerpoint/2012/main" timeZoneBias="-180">
          <p15:parentCm authorId="1" idx="3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5T10:53:09.144" idx="4">
    <p:pos x="5522" y="3188"/>
    <p:text>papildināt, ka GKI atbilstoši EVA vadlīnijām +saite un varbūt tabulu būtu labāk ielikt angļu valodā ar visām norādēm kā rīkoties cilvēkiem</p:text>
    <p:extLst>
      <p:ext uri="{C676402C-5697-4E1C-873F-D02D1690AC5C}">
        <p15:threadingInfo xmlns:p15="http://schemas.microsoft.com/office/powerpoint/2012/main" timeZoneBias="-120"/>
      </p:ext>
    </p:extLst>
  </p:cm>
  <p:cm authorId="2" dt="2021-03-29T16:40:57.578" idx="3">
    <p:pos x="5522" y="3324"/>
    <p:text>nākošais slaids</p:text>
    <p:extLst>
      <p:ext uri="{C676402C-5697-4E1C-873F-D02D1690AC5C}">
        <p15:threadingInfo xmlns:p15="http://schemas.microsoft.com/office/powerpoint/2012/main" timeZoneBias="-180">
          <p15:parentCm authorId="1" idx="4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5T10:53:09.144" idx="4">
    <p:pos x="5522" y="3188"/>
    <p:text>papildināt, ka GKI atbilstoši EVA vadlīnijām +saite un varbūt tabulu būtu labāk ielikt angļu valodā ar visām norādēm kā rīkoties cilvēkiem</p:text>
    <p:extLst>
      <p:ext uri="{C676402C-5697-4E1C-873F-D02D1690AC5C}">
        <p15:threadingInfo xmlns:p15="http://schemas.microsoft.com/office/powerpoint/2012/main" timeZoneBias="-120"/>
      </p:ext>
    </p:extLst>
  </p:cm>
  <p:cm authorId="2" dt="2021-03-30T12:18:29.844" idx="7">
    <p:pos x="5522" y="3324"/>
    <p:text>pielikts</p:text>
    <p:extLst>
      <p:ext uri="{C676402C-5697-4E1C-873F-D02D1690AC5C}">
        <p15:threadingInfo xmlns:p15="http://schemas.microsoft.com/office/powerpoint/2012/main" timeZoneBias="-180">
          <p15:parentCm authorId="1" idx="4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14671-DB39-4DA7-8884-EA384413CB82}" type="datetimeFigureOut">
              <a:rPr lang="lv-LV" smtClean="0"/>
              <a:t>2021.03.30.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58B9-3A16-48AE-A471-5E2EBC7C55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087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an/Documents/JAMUNA/DARBS/VECIE%20FAILI/LVVGMC/stila%20gramata/DARBA%20FAILI/ELEKTRONISKIE%20MEDIJI/PPT%20PREZENTA%CC%84CIJA/logo_pilnkrasu-01.p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an/Documents/JAMUNA/DARBS/VECIE%20FAILI/LVVGMC/stila%20gramata/DARBA%20FAILI/ELEKTRONISKIE%20MEDIJI/PPT%20PREZENTA%CC%84CIJA/logo_aplis_zils-01.png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13" y="3052482"/>
            <a:ext cx="7180729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D4A87"/>
                </a:solidFill>
              </a:defRPr>
            </a:lvl1pPr>
          </a:lstStyle>
          <a:p>
            <a:r>
              <a:rPr lang="lv-LV" dirty="0" err="1" smtClean="0"/>
              <a:t>Click</a:t>
            </a:r>
            <a:r>
              <a:rPr lang="lv-LV" dirty="0" smtClean="0"/>
              <a:t> to </a:t>
            </a:r>
            <a:r>
              <a:rPr lang="lv-LV" dirty="0" err="1" smtClean="0"/>
              <a:t>edit</a:t>
            </a:r>
            <a:r>
              <a:rPr lang="lv-LV" dirty="0" smtClean="0"/>
              <a:t> </a:t>
            </a:r>
            <a:r>
              <a:rPr lang="lv-LV" dirty="0" err="1" smtClean="0"/>
              <a:t>Master</a:t>
            </a:r>
            <a:r>
              <a:rPr lang="lv-LV" dirty="0" smtClean="0"/>
              <a:t> </a:t>
            </a:r>
            <a:r>
              <a:rPr lang="lv-LV" dirty="0" err="1" smtClean="0"/>
              <a:t>title</a:t>
            </a:r>
            <a:r>
              <a:rPr lang="lv-LV" dirty="0" smtClean="0"/>
              <a:t> </a:t>
            </a:r>
            <a:r>
              <a:rPr lang="lv-LV" dirty="0" err="1" smtClean="0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logo_pilnkrasu-01.png" descr="/Users/an/Documents/JAMUNA/DARBS/VECIE FAILI/LVVGMC/stila gramata/DARBA FAILI/ELEKTRONISKIE MEDIJI/PPT PREZENTĀCIJA/logo_pilnkrasu-01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5" y="611586"/>
            <a:ext cx="1078992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8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8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5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9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5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25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31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49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7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7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5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10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82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lv-LV" dirty="0" err="1" smtClean="0"/>
              <a:t>Click</a:t>
            </a:r>
            <a:r>
              <a:rPr lang="lv-LV" dirty="0" smtClean="0"/>
              <a:t> to </a:t>
            </a:r>
            <a:r>
              <a:rPr lang="lv-LV" dirty="0" err="1" smtClean="0"/>
              <a:t>edit</a:t>
            </a:r>
            <a:r>
              <a:rPr lang="lv-LV" dirty="0" smtClean="0"/>
              <a:t> </a:t>
            </a:r>
            <a:r>
              <a:rPr lang="lv-LV" dirty="0" err="1" smtClean="0"/>
              <a:t>Master</a:t>
            </a:r>
            <a:r>
              <a:rPr lang="lv-LV" dirty="0" smtClean="0"/>
              <a:t> </a:t>
            </a:r>
            <a:r>
              <a:rPr lang="lv-LV" dirty="0" err="1" smtClean="0"/>
              <a:t>title</a:t>
            </a:r>
            <a:r>
              <a:rPr lang="lv-LV" dirty="0" smtClean="0"/>
              <a:t> </a:t>
            </a:r>
            <a:r>
              <a:rPr lang="lv-LV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D4A87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 err="1" smtClean="0"/>
              <a:t>Click</a:t>
            </a:r>
            <a:r>
              <a:rPr lang="lv-LV" dirty="0" smtClean="0"/>
              <a:t> to </a:t>
            </a:r>
            <a:r>
              <a:rPr lang="lv-LV" dirty="0" err="1" smtClean="0"/>
              <a:t>edit</a:t>
            </a:r>
            <a:r>
              <a:rPr lang="lv-LV" dirty="0" smtClean="0"/>
              <a:t> </a:t>
            </a:r>
            <a:r>
              <a:rPr lang="lv-LV" dirty="0" err="1" smtClean="0"/>
              <a:t>Master</a:t>
            </a:r>
            <a:r>
              <a:rPr lang="lv-LV" dirty="0" smtClean="0"/>
              <a:t> </a:t>
            </a:r>
            <a:r>
              <a:rPr lang="lv-LV" dirty="0" err="1" smtClean="0"/>
              <a:t>text</a:t>
            </a:r>
            <a:r>
              <a:rPr lang="lv-LV" dirty="0" smtClean="0"/>
              <a:t> </a:t>
            </a:r>
            <a:r>
              <a:rPr lang="lv-LV" dirty="0" err="1" smtClean="0"/>
              <a:t>styles</a:t>
            </a:r>
            <a:endParaRPr lang="lv-LV" dirty="0" smtClean="0"/>
          </a:p>
          <a:p>
            <a:pPr lvl="1"/>
            <a:r>
              <a:rPr lang="lv-LV" dirty="0" err="1" smtClean="0"/>
              <a:t>Second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2"/>
            <a:r>
              <a:rPr lang="lv-LV" dirty="0" err="1" smtClean="0"/>
              <a:t>Third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3"/>
            <a:r>
              <a:rPr lang="lv-LV" dirty="0" err="1" smtClean="0"/>
              <a:t>Fourth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4"/>
            <a:r>
              <a:rPr lang="lv-LV" dirty="0" err="1" smtClean="0"/>
              <a:t>Fifth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56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96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58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25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6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49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7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dirty="0" err="1" smtClean="0"/>
              <a:t>Click</a:t>
            </a:r>
            <a:r>
              <a:rPr lang="lv-LV" dirty="0" smtClean="0"/>
              <a:t> to </a:t>
            </a:r>
            <a:r>
              <a:rPr lang="lv-LV" dirty="0" err="1" smtClean="0"/>
              <a:t>edit</a:t>
            </a:r>
            <a:r>
              <a:rPr lang="lv-LV" dirty="0" smtClean="0"/>
              <a:t> </a:t>
            </a:r>
            <a:r>
              <a:rPr lang="lv-LV" dirty="0" err="1" smtClean="0"/>
              <a:t>Master</a:t>
            </a:r>
            <a:r>
              <a:rPr lang="lv-LV" dirty="0" smtClean="0"/>
              <a:t> </a:t>
            </a:r>
            <a:r>
              <a:rPr lang="lv-LV" dirty="0" err="1" smtClean="0"/>
              <a:t>text</a:t>
            </a:r>
            <a:r>
              <a:rPr lang="lv-LV" dirty="0" smtClean="0"/>
              <a:t> </a:t>
            </a:r>
            <a:r>
              <a:rPr lang="lv-LV" dirty="0" err="1" smtClean="0"/>
              <a:t>styles</a:t>
            </a:r>
            <a:endParaRPr lang="lv-LV" dirty="0" smtClean="0"/>
          </a:p>
          <a:p>
            <a:pPr lvl="1"/>
            <a:r>
              <a:rPr lang="lv-LV" dirty="0" err="1" smtClean="0"/>
              <a:t>Second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2"/>
            <a:r>
              <a:rPr lang="lv-LV" dirty="0" err="1" smtClean="0"/>
              <a:t>Third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3"/>
            <a:r>
              <a:rPr lang="lv-LV" dirty="0" err="1" smtClean="0"/>
              <a:t>Fourth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4"/>
            <a:r>
              <a:rPr lang="lv-LV" dirty="0" err="1" smtClean="0"/>
              <a:t>Fifth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7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logo_aplis_zils-01.png" descr="/Users/an/Documents/JAMUNA/DARBS/VECIE FAILI/LVVGMC/stila gramata/DARBA FAILI/ELEKTRONISKIE MEDIJI/PPT PREZENTĀCIJA/logo_aplis_zils-01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12775"/>
            <a:ext cx="1078992" cy="10759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7213" y="3052482"/>
            <a:ext cx="7180729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D4A87"/>
                </a:solidFill>
              </a:defRPr>
            </a:lvl1pPr>
          </a:lstStyle>
          <a:p>
            <a:r>
              <a:rPr lang="lv-LV" dirty="0" err="1" smtClean="0"/>
              <a:t>Click</a:t>
            </a:r>
            <a:r>
              <a:rPr lang="lv-LV" dirty="0" smtClean="0"/>
              <a:t> to </a:t>
            </a:r>
            <a:r>
              <a:rPr lang="lv-LV" dirty="0" err="1" smtClean="0"/>
              <a:t>edit</a:t>
            </a:r>
            <a:r>
              <a:rPr lang="lv-LV" dirty="0" smtClean="0"/>
              <a:t> </a:t>
            </a:r>
            <a:r>
              <a:rPr lang="lv-LV" dirty="0" err="1" smtClean="0"/>
              <a:t>Master</a:t>
            </a:r>
            <a:r>
              <a:rPr lang="lv-LV" dirty="0" smtClean="0"/>
              <a:t> </a:t>
            </a:r>
            <a:r>
              <a:rPr lang="lv-LV" dirty="0" err="1" smtClean="0"/>
              <a:t>title</a:t>
            </a:r>
            <a:r>
              <a:rPr lang="lv-LV" dirty="0" smtClean="0"/>
              <a:t> </a:t>
            </a:r>
            <a:r>
              <a:rPr lang="lv-LV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3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 err="1" smtClean="0"/>
              <a:t>Click</a:t>
            </a:r>
            <a:r>
              <a:rPr lang="lv-LV" dirty="0" smtClean="0"/>
              <a:t> to </a:t>
            </a:r>
            <a:r>
              <a:rPr lang="lv-LV" dirty="0" err="1" smtClean="0"/>
              <a:t>edit</a:t>
            </a:r>
            <a:r>
              <a:rPr lang="lv-LV" dirty="0" smtClean="0"/>
              <a:t> </a:t>
            </a:r>
            <a:r>
              <a:rPr lang="lv-LV" dirty="0" err="1" smtClean="0"/>
              <a:t>Master</a:t>
            </a:r>
            <a:r>
              <a:rPr lang="lv-LV" dirty="0" smtClean="0"/>
              <a:t> </a:t>
            </a:r>
            <a:r>
              <a:rPr lang="lv-LV" dirty="0" err="1" smtClean="0"/>
              <a:t>text</a:t>
            </a:r>
            <a:r>
              <a:rPr lang="lv-LV" dirty="0" smtClean="0"/>
              <a:t> </a:t>
            </a:r>
            <a:r>
              <a:rPr lang="lv-LV" dirty="0" err="1" smtClean="0"/>
              <a:t>styles</a:t>
            </a:r>
            <a:endParaRPr lang="lv-LV" dirty="0" smtClean="0"/>
          </a:p>
          <a:p>
            <a:pPr lvl="1"/>
            <a:r>
              <a:rPr lang="lv-LV" dirty="0" err="1" smtClean="0"/>
              <a:t>Second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2"/>
            <a:r>
              <a:rPr lang="lv-LV" dirty="0" err="1" smtClean="0"/>
              <a:t>Third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3"/>
            <a:r>
              <a:rPr lang="lv-LV" dirty="0" err="1" smtClean="0"/>
              <a:t>Fourth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4"/>
            <a:r>
              <a:rPr lang="lv-LV" dirty="0" err="1" smtClean="0"/>
              <a:t>Fifth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5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2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4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7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1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 err="1" smtClean="0"/>
              <a:t>Click</a:t>
            </a:r>
            <a:r>
              <a:rPr lang="lv-LV" dirty="0" smtClean="0"/>
              <a:t> to </a:t>
            </a:r>
            <a:r>
              <a:rPr lang="lv-LV" dirty="0" err="1" smtClean="0"/>
              <a:t>edit</a:t>
            </a:r>
            <a:r>
              <a:rPr lang="lv-LV" dirty="0" smtClean="0"/>
              <a:t> </a:t>
            </a:r>
            <a:r>
              <a:rPr lang="lv-LV" dirty="0" err="1" smtClean="0"/>
              <a:t>Master</a:t>
            </a:r>
            <a:r>
              <a:rPr lang="lv-LV" dirty="0" smtClean="0"/>
              <a:t> </a:t>
            </a:r>
            <a:r>
              <a:rPr lang="lv-LV" dirty="0" err="1" smtClean="0"/>
              <a:t>title</a:t>
            </a:r>
            <a:r>
              <a:rPr lang="lv-LV" dirty="0" smtClean="0"/>
              <a:t> </a:t>
            </a:r>
            <a:r>
              <a:rPr lang="lv-LV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 err="1" smtClean="0"/>
              <a:t>Click</a:t>
            </a:r>
            <a:r>
              <a:rPr lang="lv-LV" dirty="0" smtClean="0"/>
              <a:t> to </a:t>
            </a:r>
            <a:r>
              <a:rPr lang="lv-LV" dirty="0" err="1" smtClean="0"/>
              <a:t>edit</a:t>
            </a:r>
            <a:r>
              <a:rPr lang="lv-LV" dirty="0" smtClean="0"/>
              <a:t> </a:t>
            </a:r>
            <a:r>
              <a:rPr lang="lv-LV" dirty="0" err="1" smtClean="0"/>
              <a:t>Master</a:t>
            </a:r>
            <a:r>
              <a:rPr lang="lv-LV" dirty="0" smtClean="0"/>
              <a:t> </a:t>
            </a:r>
            <a:r>
              <a:rPr lang="lv-LV" dirty="0" err="1" smtClean="0"/>
              <a:t>text</a:t>
            </a:r>
            <a:r>
              <a:rPr lang="lv-LV" dirty="0" smtClean="0"/>
              <a:t> </a:t>
            </a:r>
            <a:r>
              <a:rPr lang="lv-LV" dirty="0" err="1" smtClean="0"/>
              <a:t>styles</a:t>
            </a:r>
            <a:endParaRPr lang="lv-LV" dirty="0" smtClean="0"/>
          </a:p>
          <a:p>
            <a:pPr lvl="1"/>
            <a:r>
              <a:rPr lang="lv-LV" dirty="0" err="1" smtClean="0"/>
              <a:t>Second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2"/>
            <a:r>
              <a:rPr lang="lv-LV" dirty="0" err="1" smtClean="0"/>
              <a:t>Third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3"/>
            <a:r>
              <a:rPr lang="lv-LV" dirty="0" err="1" smtClean="0"/>
              <a:t>Fourth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4"/>
            <a:r>
              <a:rPr lang="lv-LV" dirty="0" err="1" smtClean="0"/>
              <a:t>Fifth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2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7" r:id="rId3"/>
    <p:sldLayoutId id="2147483664" r:id="rId4"/>
    <p:sldLayoutId id="2147483665" r:id="rId5"/>
    <p:sldLayoutId id="2147483668" r:id="rId6"/>
    <p:sldLayoutId id="2147483669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D4A87"/>
        </a:buClr>
        <a:buSzPct val="7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2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A8CC-6FCE-FC4B-85F0-A4D316AA9A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2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an/Documents/JAMUNA/DARBS/VECIE%20FAILI/LVVGMC/stila%20gramata/DARBA%20FAILI/ELEKTRONISKIE%20MEDIJI/PPT%20PREZENTA%CC%84CIJA/logo_pilnkrasu-01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/Documents/JAMUNA/DARBS/VECIE%20FAILI/LVVGMC/stila%20gramata/DARBA%20FAILI/ELEKTRONISKIE%20MEDIJI/PPT%20PREZENTA%CC%84CIJA/logo_pilnkrasu-01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5" Type="http://schemas.openxmlformats.org/officeDocument/2006/relationships/comments" Target="../comments/comment3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85800" y="5605129"/>
            <a:ext cx="6400800" cy="566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 cap="all" dirty="0">
                <a:solidFill>
                  <a:srgbClr val="0D4A87"/>
                </a:solidFill>
              </a:rPr>
              <a:t>TFMM 2021 Online Meeting: 10-12 May 2021</a:t>
            </a:r>
          </a:p>
        </p:txBody>
      </p:sp>
      <p:pic>
        <p:nvPicPr>
          <p:cNvPr id="6" name="logo_pilnkrasu-01.png" descr="/Users/an/Documents/JAMUNA/DARBS/VECIE FAILI/LVVGMC/stila gramata/DARBA FAILI/ELEKTRONISKIE MEDIJI/PPT PREZENTĀCIJA/logo_pilnkrasu-01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5" y="611586"/>
            <a:ext cx="1078992" cy="143865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Regional </a:t>
            </a:r>
            <a:r>
              <a:rPr lang="lv-LV" dirty="0" smtClean="0"/>
              <a:t>GAW/EMEP </a:t>
            </a:r>
            <a:r>
              <a:rPr lang="lv-LV" dirty="0"/>
              <a:t>station Rucava: modernization </a:t>
            </a:r>
            <a:r>
              <a:rPr lang="lv-LV" dirty="0" smtClean="0"/>
              <a:t>plans</a:t>
            </a:r>
            <a:r>
              <a:rPr lang="lv-LV" dirty="0"/>
              <a:t/>
            </a:r>
            <a:br>
              <a:rPr lang="lv-LV" dirty="0"/>
            </a:br>
            <a:r>
              <a:rPr lang="lv-LV" sz="2700" dirty="0"/>
              <a:t>Aleksandra Kaniščeva</a:t>
            </a:r>
            <a:br>
              <a:rPr lang="lv-LV" sz="2700" dirty="0"/>
            </a:br>
            <a:r>
              <a:rPr lang="lv-LV" sz="2700" dirty="0"/>
              <a:t>Latvian Environment, Geology And Meteorology Centre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015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119"/>
          </a:xfrm>
        </p:spPr>
        <p:txBody>
          <a:bodyPr>
            <a:normAutofit fontScale="90000"/>
          </a:bodyPr>
          <a:lstStyle/>
          <a:p>
            <a:r>
              <a:rPr lang="lv-LV" sz="3600" cap="all" dirty="0" smtClean="0"/>
              <a:t>03 </a:t>
            </a:r>
            <a:r>
              <a:rPr lang="lv-LV" sz="3600" cap="all" dirty="0"/>
              <a:t>- PM</a:t>
            </a:r>
            <a:r>
              <a:rPr lang="lv-LV" sz="3600" cap="all" baseline="-25000" dirty="0"/>
              <a:t>10</a:t>
            </a:r>
            <a:r>
              <a:rPr lang="lv-LV" sz="3600" cap="all" dirty="0"/>
              <a:t> un PM</a:t>
            </a:r>
            <a:r>
              <a:rPr lang="lv-LV" sz="3600" cap="all" baseline="-25000" dirty="0"/>
              <a:t>2.5</a:t>
            </a:r>
          </a:p>
        </p:txBody>
      </p:sp>
      <p:sp>
        <p:nvSpPr>
          <p:cNvPr id="8" name="Google Shape;117;p5"/>
          <p:cNvSpPr txBox="1"/>
          <p:nvPr/>
        </p:nvSpPr>
        <p:spPr>
          <a:xfrm>
            <a:off x="6385961" y="4555816"/>
            <a:ext cx="72207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lv-LV" dirty="0">
                <a:latin typeface="+mj-lt"/>
                <a:ea typeface="Catamaran"/>
                <a:cs typeface="Catamaran"/>
                <a:sym typeface="Catamaran"/>
              </a:rPr>
              <a:t>Daily</a:t>
            </a:r>
            <a:endParaRPr dirty="0">
              <a:latin typeface="+mj-lt"/>
              <a:ea typeface="Catamaran"/>
              <a:cs typeface="Catamaran"/>
              <a:sym typeface="Catamaran"/>
            </a:endParaRPr>
          </a:p>
        </p:txBody>
      </p:sp>
      <p:sp>
        <p:nvSpPr>
          <p:cNvPr id="9" name="Google Shape;118;p5"/>
          <p:cNvSpPr txBox="1"/>
          <p:nvPr/>
        </p:nvSpPr>
        <p:spPr>
          <a:xfrm>
            <a:off x="7729466" y="4555816"/>
            <a:ext cx="95733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lv-LV" dirty="0">
                <a:solidFill>
                  <a:srgbClr val="FF0000"/>
                </a:solidFill>
                <a:latin typeface="+mj-lt"/>
                <a:ea typeface="Catamaran"/>
                <a:cs typeface="Catamaran"/>
                <a:sym typeface="Catamaran"/>
              </a:rPr>
              <a:t>Hourly</a:t>
            </a:r>
            <a:endParaRPr dirty="0">
              <a:solidFill>
                <a:srgbClr val="FF0000"/>
              </a:solidFill>
              <a:latin typeface="+mj-lt"/>
              <a:ea typeface="Catamaran"/>
              <a:cs typeface="Catamaran"/>
              <a:sym typeface="Catamaran"/>
            </a:endParaRPr>
          </a:p>
        </p:txBody>
      </p:sp>
      <p:grpSp>
        <p:nvGrpSpPr>
          <p:cNvPr id="10" name="Google Shape;119;p5"/>
          <p:cNvGrpSpPr/>
          <p:nvPr/>
        </p:nvGrpSpPr>
        <p:grpSpPr>
          <a:xfrm>
            <a:off x="7149188" y="4555826"/>
            <a:ext cx="490574" cy="287175"/>
            <a:chOff x="5055550" y="1973250"/>
            <a:chExt cx="66200" cy="42925"/>
          </a:xfrm>
        </p:grpSpPr>
        <p:sp>
          <p:nvSpPr>
            <p:cNvPr id="11" name="Google Shape;120;p5"/>
            <p:cNvSpPr/>
            <p:nvPr/>
          </p:nvSpPr>
          <p:spPr>
            <a:xfrm>
              <a:off x="5083675" y="1973250"/>
              <a:ext cx="38075" cy="42925"/>
            </a:xfrm>
            <a:custGeom>
              <a:avLst/>
              <a:gdLst/>
              <a:ahLst/>
              <a:cxnLst/>
              <a:rect l="l" t="t" r="r" b="b"/>
              <a:pathLst>
                <a:path w="1523" h="1717" extrusionOk="0">
                  <a:moveTo>
                    <a:pt x="664" y="0"/>
                  </a:moveTo>
                  <a:lnTo>
                    <a:pt x="664" y="729"/>
                  </a:lnTo>
                  <a:lnTo>
                    <a:pt x="1" y="729"/>
                  </a:lnTo>
                  <a:lnTo>
                    <a:pt x="1" y="996"/>
                  </a:lnTo>
                  <a:lnTo>
                    <a:pt x="664" y="996"/>
                  </a:lnTo>
                  <a:lnTo>
                    <a:pt x="664" y="1717"/>
                  </a:lnTo>
                  <a:lnTo>
                    <a:pt x="1523" y="85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21;p5"/>
            <p:cNvSpPr/>
            <p:nvPr/>
          </p:nvSpPr>
          <p:spPr>
            <a:xfrm>
              <a:off x="50672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122;p5"/>
            <p:cNvSpPr/>
            <p:nvPr/>
          </p:nvSpPr>
          <p:spPr>
            <a:xfrm>
              <a:off x="505555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Google Shape;127;p6"/>
          <p:cNvSpPr/>
          <p:nvPr/>
        </p:nvSpPr>
        <p:spPr>
          <a:xfrm>
            <a:off x="770161" y="4221018"/>
            <a:ext cx="5185330" cy="2254893"/>
          </a:xfrm>
          <a:prstGeom prst="rect">
            <a:avLst/>
          </a:prstGeom>
          <a:solidFill>
            <a:srgbClr val="1E5F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Google Shape;128;p6"/>
          <p:cNvSpPr txBox="1">
            <a:spLocks/>
          </p:cNvSpPr>
          <p:nvPr/>
        </p:nvSpPr>
        <p:spPr>
          <a:xfrm>
            <a:off x="996861" y="4305180"/>
            <a:ext cx="4371339" cy="1974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1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Beta ray absorption method, MET ONE INSTRUMENTS (USA) BAM 1020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industry-proven principle of beta ray attenuation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data is available in a variety of formats including daily reports, last record, all data, and new records since last download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</p:txBody>
      </p:sp>
      <p:pic>
        <p:nvPicPr>
          <p:cNvPr id="21" name="Google Shape;130;p6"/>
          <p:cNvPicPr preferRelativeResize="0"/>
          <p:nvPr/>
        </p:nvPicPr>
        <p:blipFill rotWithShape="1">
          <a:blip r:embed="rId2">
            <a:alphaModFix/>
          </a:blip>
          <a:srcRect l="25915" r="21162" b="7178"/>
          <a:stretch/>
        </p:blipFill>
        <p:spPr>
          <a:xfrm>
            <a:off x="3617784" y="1227404"/>
            <a:ext cx="1627909" cy="285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4102"/>
          <a:stretch/>
        </p:blipFill>
        <p:spPr>
          <a:xfrm>
            <a:off x="1002260" y="1518852"/>
            <a:ext cx="1856510" cy="2563740"/>
          </a:xfrm>
          <a:prstGeom prst="rect">
            <a:avLst/>
          </a:prstGeom>
        </p:spPr>
      </p:pic>
      <p:grpSp>
        <p:nvGrpSpPr>
          <p:cNvPr id="29" name="Google Shape;133;p6"/>
          <p:cNvGrpSpPr/>
          <p:nvPr/>
        </p:nvGrpSpPr>
        <p:grpSpPr>
          <a:xfrm>
            <a:off x="2964503" y="2478742"/>
            <a:ext cx="811339" cy="503773"/>
            <a:chOff x="5055550" y="1973250"/>
            <a:chExt cx="66200" cy="42925"/>
          </a:xfrm>
        </p:grpSpPr>
        <p:sp>
          <p:nvSpPr>
            <p:cNvPr id="30" name="Google Shape;134;p6"/>
            <p:cNvSpPr/>
            <p:nvPr/>
          </p:nvSpPr>
          <p:spPr>
            <a:xfrm>
              <a:off x="5083675" y="1973250"/>
              <a:ext cx="38075" cy="42925"/>
            </a:xfrm>
            <a:custGeom>
              <a:avLst/>
              <a:gdLst/>
              <a:ahLst/>
              <a:cxnLst/>
              <a:rect l="l" t="t" r="r" b="b"/>
              <a:pathLst>
                <a:path w="1523" h="1717" extrusionOk="0">
                  <a:moveTo>
                    <a:pt x="664" y="0"/>
                  </a:moveTo>
                  <a:lnTo>
                    <a:pt x="664" y="729"/>
                  </a:lnTo>
                  <a:lnTo>
                    <a:pt x="1" y="729"/>
                  </a:lnTo>
                  <a:lnTo>
                    <a:pt x="1" y="996"/>
                  </a:lnTo>
                  <a:lnTo>
                    <a:pt x="664" y="996"/>
                  </a:lnTo>
                  <a:lnTo>
                    <a:pt x="664" y="1717"/>
                  </a:lnTo>
                  <a:lnTo>
                    <a:pt x="1523" y="85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35;p6"/>
            <p:cNvSpPr/>
            <p:nvPr/>
          </p:nvSpPr>
          <p:spPr>
            <a:xfrm>
              <a:off x="50672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36;p6"/>
            <p:cNvSpPr/>
            <p:nvPr/>
          </p:nvSpPr>
          <p:spPr>
            <a:xfrm>
              <a:off x="505555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283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7;p5"/>
          <p:cNvSpPr txBox="1"/>
          <p:nvPr/>
        </p:nvSpPr>
        <p:spPr>
          <a:xfrm>
            <a:off x="6012873" y="4555816"/>
            <a:ext cx="10951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lv-LV" dirty="0" smtClean="0">
                <a:latin typeface="+mj-lt"/>
                <a:ea typeface="Catamaran"/>
                <a:cs typeface="Catamaran"/>
                <a:sym typeface="Catamaran"/>
              </a:rPr>
              <a:t>Bi-weekly</a:t>
            </a:r>
            <a:endParaRPr dirty="0">
              <a:latin typeface="+mj-lt"/>
              <a:ea typeface="Catamaran"/>
              <a:cs typeface="Catamaran"/>
              <a:sym typeface="Catamaran"/>
            </a:endParaRPr>
          </a:p>
        </p:txBody>
      </p:sp>
      <p:sp>
        <p:nvSpPr>
          <p:cNvPr id="9" name="Google Shape;118;p5"/>
          <p:cNvSpPr txBox="1"/>
          <p:nvPr/>
        </p:nvSpPr>
        <p:spPr>
          <a:xfrm>
            <a:off x="7729466" y="4555816"/>
            <a:ext cx="110049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lv-LV" dirty="0" smtClean="0">
                <a:solidFill>
                  <a:srgbClr val="FF0000"/>
                </a:solidFill>
                <a:latin typeface="+mj-lt"/>
                <a:ea typeface="Catamaran"/>
                <a:cs typeface="Catamaran"/>
                <a:sym typeface="Catamaran"/>
              </a:rPr>
              <a:t>Daily sampling, analysis 1-3 times a week</a:t>
            </a:r>
            <a:endParaRPr dirty="0">
              <a:solidFill>
                <a:srgbClr val="FF0000"/>
              </a:solidFill>
              <a:latin typeface="+mj-lt"/>
              <a:ea typeface="Catamaran"/>
              <a:cs typeface="Catamaran"/>
              <a:sym typeface="Catamaran"/>
            </a:endParaRPr>
          </a:p>
        </p:txBody>
      </p:sp>
      <p:grpSp>
        <p:nvGrpSpPr>
          <p:cNvPr id="10" name="Google Shape;119;p5"/>
          <p:cNvGrpSpPr/>
          <p:nvPr/>
        </p:nvGrpSpPr>
        <p:grpSpPr>
          <a:xfrm>
            <a:off x="7149188" y="4555826"/>
            <a:ext cx="490574" cy="287175"/>
            <a:chOff x="5055550" y="1973250"/>
            <a:chExt cx="66200" cy="42925"/>
          </a:xfrm>
        </p:grpSpPr>
        <p:sp>
          <p:nvSpPr>
            <p:cNvPr id="11" name="Google Shape;120;p5"/>
            <p:cNvSpPr/>
            <p:nvPr/>
          </p:nvSpPr>
          <p:spPr>
            <a:xfrm>
              <a:off x="5083675" y="1973250"/>
              <a:ext cx="38075" cy="42925"/>
            </a:xfrm>
            <a:custGeom>
              <a:avLst/>
              <a:gdLst/>
              <a:ahLst/>
              <a:cxnLst/>
              <a:rect l="l" t="t" r="r" b="b"/>
              <a:pathLst>
                <a:path w="1523" h="1717" extrusionOk="0">
                  <a:moveTo>
                    <a:pt x="664" y="0"/>
                  </a:moveTo>
                  <a:lnTo>
                    <a:pt x="664" y="729"/>
                  </a:lnTo>
                  <a:lnTo>
                    <a:pt x="1" y="729"/>
                  </a:lnTo>
                  <a:lnTo>
                    <a:pt x="1" y="996"/>
                  </a:lnTo>
                  <a:lnTo>
                    <a:pt x="664" y="996"/>
                  </a:lnTo>
                  <a:lnTo>
                    <a:pt x="664" y="1717"/>
                  </a:lnTo>
                  <a:lnTo>
                    <a:pt x="1523" y="85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21;p5"/>
            <p:cNvSpPr/>
            <p:nvPr/>
          </p:nvSpPr>
          <p:spPr>
            <a:xfrm>
              <a:off x="50672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122;p5"/>
            <p:cNvSpPr/>
            <p:nvPr/>
          </p:nvSpPr>
          <p:spPr>
            <a:xfrm>
              <a:off x="505555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Google Shape;141;p7"/>
          <p:cNvSpPr/>
          <p:nvPr/>
        </p:nvSpPr>
        <p:spPr>
          <a:xfrm>
            <a:off x="895491" y="4461051"/>
            <a:ext cx="4733130" cy="2272258"/>
          </a:xfrm>
          <a:prstGeom prst="rect">
            <a:avLst/>
          </a:prstGeom>
          <a:solidFill>
            <a:srgbClr val="7CB2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Google Shape;142;p7"/>
          <p:cNvSpPr txBox="1">
            <a:spLocks/>
          </p:cNvSpPr>
          <p:nvPr/>
        </p:nvSpPr>
        <p:spPr>
          <a:xfrm>
            <a:off x="1108365" y="4581641"/>
            <a:ext cx="4283082" cy="201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1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140/150 mm membrane filters from high volume sampler, MCZ (Germany) HVS 16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Up to 16 quartz sampling filters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Wide flow range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Constant flow and volume control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57200" y="274638"/>
            <a:ext cx="8229600" cy="57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cap="all" dirty="0" smtClean="0"/>
              <a:t>04 &amp; 05 - PM</a:t>
            </a:r>
            <a:r>
              <a:rPr lang="lv-LV" sz="3600" cap="all" baseline="-25000" dirty="0" smtClean="0"/>
              <a:t>10</a:t>
            </a:r>
            <a:r>
              <a:rPr lang="lv-LV" sz="3600" cap="all" dirty="0" smtClean="0"/>
              <a:t> un PM</a:t>
            </a:r>
            <a:r>
              <a:rPr lang="lv-LV" sz="3600" cap="all" baseline="-25000" dirty="0" smtClean="0"/>
              <a:t>2.5 </a:t>
            </a:r>
            <a:r>
              <a:rPr lang="lv-LV" sz="3600" cap="all" dirty="0" smtClean="0"/>
              <a:t>lab analysis</a:t>
            </a:r>
            <a:endParaRPr lang="lv-LV" sz="3600" cap="all" dirty="0"/>
          </a:p>
        </p:txBody>
      </p:sp>
      <p:pic>
        <p:nvPicPr>
          <p:cNvPr id="34" name="Google Shape;144;p7"/>
          <p:cNvPicPr preferRelativeResize="0"/>
          <p:nvPr/>
        </p:nvPicPr>
        <p:blipFill rotWithShape="1">
          <a:blip r:embed="rId2">
            <a:alphaModFix/>
          </a:blip>
          <a:srcRect b="5814"/>
          <a:stretch/>
        </p:blipFill>
        <p:spPr>
          <a:xfrm>
            <a:off x="3235336" y="1265382"/>
            <a:ext cx="3063863" cy="305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r="4102"/>
          <a:stretch/>
        </p:blipFill>
        <p:spPr>
          <a:xfrm>
            <a:off x="469663" y="1377817"/>
            <a:ext cx="2216292" cy="3060580"/>
          </a:xfrm>
          <a:prstGeom prst="rect">
            <a:avLst/>
          </a:prstGeom>
        </p:spPr>
      </p:pic>
      <p:grpSp>
        <p:nvGrpSpPr>
          <p:cNvPr id="29" name="Google Shape;147;p7"/>
          <p:cNvGrpSpPr/>
          <p:nvPr/>
        </p:nvGrpSpPr>
        <p:grpSpPr>
          <a:xfrm>
            <a:off x="2665112" y="2807856"/>
            <a:ext cx="844705" cy="550000"/>
            <a:chOff x="5055550" y="1973250"/>
            <a:chExt cx="66200" cy="42925"/>
          </a:xfrm>
        </p:grpSpPr>
        <p:sp>
          <p:nvSpPr>
            <p:cNvPr id="30" name="Google Shape;148;p7"/>
            <p:cNvSpPr/>
            <p:nvPr/>
          </p:nvSpPr>
          <p:spPr>
            <a:xfrm>
              <a:off x="5083675" y="1973250"/>
              <a:ext cx="38075" cy="42925"/>
            </a:xfrm>
            <a:custGeom>
              <a:avLst/>
              <a:gdLst/>
              <a:ahLst/>
              <a:cxnLst/>
              <a:rect l="l" t="t" r="r" b="b"/>
              <a:pathLst>
                <a:path w="1523" h="1717" extrusionOk="0">
                  <a:moveTo>
                    <a:pt x="664" y="0"/>
                  </a:moveTo>
                  <a:lnTo>
                    <a:pt x="664" y="729"/>
                  </a:lnTo>
                  <a:lnTo>
                    <a:pt x="1" y="729"/>
                  </a:lnTo>
                  <a:lnTo>
                    <a:pt x="1" y="996"/>
                  </a:lnTo>
                  <a:lnTo>
                    <a:pt x="664" y="996"/>
                  </a:lnTo>
                  <a:lnTo>
                    <a:pt x="664" y="1717"/>
                  </a:lnTo>
                  <a:lnTo>
                    <a:pt x="1523" y="85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49;p7"/>
            <p:cNvSpPr/>
            <p:nvPr/>
          </p:nvSpPr>
          <p:spPr>
            <a:xfrm>
              <a:off x="50672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50;p7"/>
            <p:cNvSpPr/>
            <p:nvPr/>
          </p:nvSpPr>
          <p:spPr>
            <a:xfrm>
              <a:off x="505555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10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119"/>
          </a:xfrm>
        </p:spPr>
        <p:txBody>
          <a:bodyPr>
            <a:normAutofit fontScale="90000"/>
          </a:bodyPr>
          <a:lstStyle/>
          <a:p>
            <a:r>
              <a:rPr lang="lv-LV" sz="3600" cap="all" dirty="0" smtClean="0"/>
              <a:t>06 </a:t>
            </a:r>
            <a:r>
              <a:rPr lang="lv-LV" sz="3600" cap="all" dirty="0"/>
              <a:t>- </a:t>
            </a:r>
            <a:r>
              <a:rPr lang="lv-LV" sz="3600" cap="all" dirty="0" smtClean="0"/>
              <a:t>H</a:t>
            </a:r>
            <a:r>
              <a:rPr lang="lv-LV" sz="3600" dirty="0" smtClean="0"/>
              <a:t>g</a:t>
            </a:r>
            <a:endParaRPr lang="lv-LV" sz="3600" dirty="0"/>
          </a:p>
        </p:txBody>
      </p:sp>
      <p:sp>
        <p:nvSpPr>
          <p:cNvPr id="8" name="Google Shape;117;p5"/>
          <p:cNvSpPr txBox="1"/>
          <p:nvPr/>
        </p:nvSpPr>
        <p:spPr>
          <a:xfrm>
            <a:off x="6385961" y="4555816"/>
            <a:ext cx="72207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lv-LV" dirty="0" smtClean="0">
                <a:latin typeface="+mj-lt"/>
                <a:ea typeface="Catamaran"/>
                <a:cs typeface="Catamaran"/>
                <a:sym typeface="Catamaran"/>
              </a:rPr>
              <a:t>None</a:t>
            </a:r>
            <a:endParaRPr dirty="0">
              <a:latin typeface="+mj-lt"/>
              <a:ea typeface="Catamaran"/>
              <a:cs typeface="Catamaran"/>
              <a:sym typeface="Catamaran"/>
            </a:endParaRPr>
          </a:p>
        </p:txBody>
      </p:sp>
      <p:sp>
        <p:nvSpPr>
          <p:cNvPr id="9" name="Google Shape;118;p5"/>
          <p:cNvSpPr txBox="1"/>
          <p:nvPr/>
        </p:nvSpPr>
        <p:spPr>
          <a:xfrm>
            <a:off x="7729466" y="4555816"/>
            <a:ext cx="95733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lv-LV" dirty="0">
                <a:solidFill>
                  <a:srgbClr val="FF0000"/>
                </a:solidFill>
                <a:latin typeface="+mj-lt"/>
                <a:ea typeface="Catamaran"/>
                <a:cs typeface="Catamaran"/>
                <a:sym typeface="Catamaran"/>
              </a:rPr>
              <a:t>Hourly</a:t>
            </a:r>
            <a:endParaRPr dirty="0">
              <a:solidFill>
                <a:srgbClr val="FF0000"/>
              </a:solidFill>
              <a:latin typeface="+mj-lt"/>
              <a:ea typeface="Catamaran"/>
              <a:cs typeface="Catamaran"/>
              <a:sym typeface="Catamaran"/>
            </a:endParaRPr>
          </a:p>
        </p:txBody>
      </p:sp>
      <p:grpSp>
        <p:nvGrpSpPr>
          <p:cNvPr id="10" name="Google Shape;119;p5"/>
          <p:cNvGrpSpPr/>
          <p:nvPr/>
        </p:nvGrpSpPr>
        <p:grpSpPr>
          <a:xfrm>
            <a:off x="7149188" y="4555826"/>
            <a:ext cx="490574" cy="287175"/>
            <a:chOff x="5055550" y="1973250"/>
            <a:chExt cx="66200" cy="42925"/>
          </a:xfrm>
        </p:grpSpPr>
        <p:sp>
          <p:nvSpPr>
            <p:cNvPr id="11" name="Google Shape;120;p5"/>
            <p:cNvSpPr/>
            <p:nvPr/>
          </p:nvSpPr>
          <p:spPr>
            <a:xfrm>
              <a:off x="5083675" y="1973250"/>
              <a:ext cx="38075" cy="42925"/>
            </a:xfrm>
            <a:custGeom>
              <a:avLst/>
              <a:gdLst/>
              <a:ahLst/>
              <a:cxnLst/>
              <a:rect l="l" t="t" r="r" b="b"/>
              <a:pathLst>
                <a:path w="1523" h="1717" extrusionOk="0">
                  <a:moveTo>
                    <a:pt x="664" y="0"/>
                  </a:moveTo>
                  <a:lnTo>
                    <a:pt x="664" y="729"/>
                  </a:lnTo>
                  <a:lnTo>
                    <a:pt x="1" y="729"/>
                  </a:lnTo>
                  <a:lnTo>
                    <a:pt x="1" y="996"/>
                  </a:lnTo>
                  <a:lnTo>
                    <a:pt x="664" y="996"/>
                  </a:lnTo>
                  <a:lnTo>
                    <a:pt x="664" y="1717"/>
                  </a:lnTo>
                  <a:lnTo>
                    <a:pt x="1523" y="85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21;p5"/>
            <p:cNvSpPr/>
            <p:nvPr/>
          </p:nvSpPr>
          <p:spPr>
            <a:xfrm>
              <a:off x="50672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122;p5"/>
            <p:cNvSpPr/>
            <p:nvPr/>
          </p:nvSpPr>
          <p:spPr>
            <a:xfrm>
              <a:off x="505555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Google Shape;155;p8"/>
          <p:cNvSpPr/>
          <p:nvPr/>
        </p:nvSpPr>
        <p:spPr>
          <a:xfrm>
            <a:off x="969803" y="4335699"/>
            <a:ext cx="4662705" cy="2388373"/>
          </a:xfrm>
          <a:prstGeom prst="rect">
            <a:avLst/>
          </a:prstGeom>
          <a:solidFill>
            <a:srgbClr val="1E5F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Google Shape;156;p8"/>
          <p:cNvSpPr txBox="1">
            <a:spLocks/>
          </p:cNvSpPr>
          <p:nvPr/>
        </p:nvSpPr>
        <p:spPr>
          <a:xfrm>
            <a:off x="1190124" y="4433455"/>
            <a:ext cx="4222062" cy="215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1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Atom absorption with Zeeman background correction method, LUMEX (Canada)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RA915AM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high sensitivity, especially for the real time detection of mercury vapor in air	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Zeeman background correction eliminates the effect of interfering impurities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</p:txBody>
      </p:sp>
      <p:pic>
        <p:nvPicPr>
          <p:cNvPr id="21" name="Google Shape;16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8029" y="1485750"/>
            <a:ext cx="3893224" cy="272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21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119"/>
          </a:xfrm>
        </p:spPr>
        <p:txBody>
          <a:bodyPr>
            <a:normAutofit fontScale="90000"/>
          </a:bodyPr>
          <a:lstStyle/>
          <a:p>
            <a:pPr algn="l"/>
            <a:r>
              <a:rPr lang="lv-LV" sz="3600" cap="all" dirty="0" smtClean="0"/>
              <a:t>DATA</a:t>
            </a:r>
            <a:r>
              <a:rPr lang="lv-LV" sz="3600" cap="all" dirty="0" smtClean="0">
                <a:solidFill>
                  <a:schemeClr val="bg1"/>
                </a:solidFill>
              </a:rPr>
              <a:t> </a:t>
            </a:r>
            <a:r>
              <a:rPr lang="lv-LV" sz="3600" cap="all" dirty="0" err="1" smtClean="0">
                <a:solidFill>
                  <a:schemeClr val="bg1"/>
                </a:solidFill>
              </a:rPr>
              <a:t>reporting</a:t>
            </a:r>
            <a:endParaRPr lang="en-US" sz="3600" cap="all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8040255" cy="4525963"/>
          </a:xfrm>
        </p:spPr>
        <p:txBody>
          <a:bodyPr>
            <a:normAutofit lnSpcReduction="10000"/>
          </a:bodyPr>
          <a:lstStyle/>
          <a:p>
            <a:r>
              <a:rPr lang="lv-LV" dirty="0"/>
              <a:t>Norwegian Institute for Air Research;</a:t>
            </a:r>
          </a:p>
          <a:p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WMO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World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Data Centre for Aerosols;</a:t>
            </a:r>
          </a:p>
          <a:p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WMO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Worl</a:t>
            </a:r>
            <a:r>
              <a:rPr lang="lv-LV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Data Centre for Greenhouse Gases;</a:t>
            </a:r>
          </a:p>
          <a:p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WMO World Data Centre for Reactive 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Gases;</a:t>
            </a:r>
            <a:endParaRPr lang="lv-LV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WMO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</a:rPr>
              <a:t>Worl</a:t>
            </a:r>
            <a:r>
              <a:rPr lang="lv-LV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Data Centre for Precipitation Chemistry;</a:t>
            </a:r>
          </a:p>
          <a:p>
            <a:r>
              <a:rPr lang="lv-LV" dirty="0"/>
              <a:t>ICP Vegetation;</a:t>
            </a:r>
          </a:p>
          <a:p>
            <a:r>
              <a:rPr lang="lv-LV" dirty="0"/>
              <a:t>ICP Integrated Monitoring;</a:t>
            </a:r>
          </a:p>
          <a:p>
            <a:r>
              <a:rPr lang="lv-LV" dirty="0" smtClean="0"/>
              <a:t>EEA </a:t>
            </a:r>
            <a:r>
              <a:rPr lang="lv-LV" dirty="0"/>
              <a:t>AirBase.</a:t>
            </a:r>
          </a:p>
        </p:txBody>
      </p:sp>
    </p:spTree>
    <p:extLst>
      <p:ext uri="{BB962C8B-B14F-4D97-AF65-F5344CB8AC3E}">
        <p14:creationId xmlns:p14="http://schemas.microsoft.com/office/powerpoint/2010/main" val="278722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119"/>
          </a:xfrm>
        </p:spPr>
        <p:txBody>
          <a:bodyPr>
            <a:normAutofit fontScale="90000"/>
          </a:bodyPr>
          <a:lstStyle/>
          <a:p>
            <a:pPr algn="l"/>
            <a:r>
              <a:rPr lang="lv-LV" sz="3600" cap="all" dirty="0" smtClean="0">
                <a:solidFill>
                  <a:schemeClr val="bg1"/>
                </a:solidFill>
              </a:rPr>
              <a:t>Public disclosure</a:t>
            </a:r>
            <a:endParaRPr lang="en-US" sz="3600" cap="all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838062"/>
            <a:ext cx="8357645" cy="3719458"/>
          </a:xfrm>
        </p:spPr>
      </p:pic>
    </p:spTree>
    <p:extLst>
      <p:ext uri="{BB962C8B-B14F-4D97-AF65-F5344CB8AC3E}">
        <p14:creationId xmlns:p14="http://schemas.microsoft.com/office/powerpoint/2010/main" val="86071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119"/>
          </a:xfrm>
        </p:spPr>
        <p:txBody>
          <a:bodyPr>
            <a:normAutofit fontScale="90000"/>
          </a:bodyPr>
          <a:lstStyle/>
          <a:p>
            <a:pPr algn="l"/>
            <a:r>
              <a:rPr lang="lv-LV" sz="3600" cap="all" dirty="0" smtClean="0">
                <a:solidFill>
                  <a:schemeClr val="bg1"/>
                </a:solidFill>
              </a:rPr>
              <a:t>Public disclosure</a:t>
            </a:r>
            <a:endParaRPr lang="en-US" sz="3600" cap="all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06697"/>
              </p:ext>
            </p:extLst>
          </p:nvPr>
        </p:nvGraphicFramePr>
        <p:xfrm>
          <a:off x="1818640" y="1387950"/>
          <a:ext cx="5222242" cy="1369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777">
                  <a:extLst>
                    <a:ext uri="{9D8B030D-6E8A-4147-A177-3AD203B41FA5}">
                      <a16:colId xmlns="" xmlns:a16="http://schemas.microsoft.com/office/drawing/2014/main" val="3698715152"/>
                    </a:ext>
                  </a:extLst>
                </a:gridCol>
                <a:gridCol w="870777">
                  <a:extLst>
                    <a:ext uri="{9D8B030D-6E8A-4147-A177-3AD203B41FA5}">
                      <a16:colId xmlns="" xmlns:a16="http://schemas.microsoft.com/office/drawing/2014/main" val="2440077093"/>
                    </a:ext>
                  </a:extLst>
                </a:gridCol>
                <a:gridCol w="870172">
                  <a:extLst>
                    <a:ext uri="{9D8B030D-6E8A-4147-A177-3AD203B41FA5}">
                      <a16:colId xmlns="" xmlns:a16="http://schemas.microsoft.com/office/drawing/2014/main" val="3672223453"/>
                    </a:ext>
                  </a:extLst>
                </a:gridCol>
                <a:gridCol w="870172">
                  <a:extLst>
                    <a:ext uri="{9D8B030D-6E8A-4147-A177-3AD203B41FA5}">
                      <a16:colId xmlns="" xmlns:a16="http://schemas.microsoft.com/office/drawing/2014/main" val="1034559737"/>
                    </a:ext>
                  </a:extLst>
                </a:gridCol>
                <a:gridCol w="870172">
                  <a:extLst>
                    <a:ext uri="{9D8B030D-6E8A-4147-A177-3AD203B41FA5}">
                      <a16:colId xmlns="" xmlns:a16="http://schemas.microsoft.com/office/drawing/2014/main" val="3202045621"/>
                    </a:ext>
                  </a:extLst>
                </a:gridCol>
                <a:gridCol w="870172">
                  <a:extLst>
                    <a:ext uri="{9D8B030D-6E8A-4147-A177-3AD203B41FA5}">
                      <a16:colId xmlns="" xmlns:a16="http://schemas.microsoft.com/office/drawing/2014/main" val="3180905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PM</a:t>
                      </a:r>
                      <a:r>
                        <a:rPr lang="en-US" sz="1050" baseline="-25000">
                          <a:effectLst/>
                        </a:rPr>
                        <a:t>2.5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PM</a:t>
                      </a:r>
                      <a:r>
                        <a:rPr lang="en-US" sz="1050" baseline="-25000">
                          <a:effectLst/>
                        </a:rPr>
                        <a:t>10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r>
                        <a:rPr lang="en-US" sz="1050" baseline="-25000" dirty="0">
                          <a:effectLst/>
                        </a:rPr>
                        <a:t>2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</a:t>
                      </a:r>
                      <a:r>
                        <a:rPr lang="en-US" sz="1050" baseline="-25000">
                          <a:effectLst/>
                        </a:rPr>
                        <a:t>3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SO</a:t>
                      </a:r>
                      <a:r>
                        <a:rPr lang="en-US" sz="1050" baseline="-25000">
                          <a:effectLst/>
                        </a:rPr>
                        <a:t>2</a:t>
                      </a:r>
                      <a:endParaRPr lang="lv-LV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81373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Good</a:t>
                      </a:r>
                      <a:endParaRPr lang="lv-LV" sz="10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0-10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0-20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0-40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0-50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0-100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3778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Fair</a:t>
                      </a:r>
                      <a:endParaRPr lang="lv-LV" sz="10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11-20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21-40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41-90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51-100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101-200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005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lv-LV" sz="10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21-25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41-50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91-120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101-130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201-350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9233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Poor</a:t>
                      </a:r>
                      <a:endParaRPr lang="lv-LV" sz="10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26-50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51-100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121-230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131-240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351-500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8098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Very poor</a:t>
                      </a:r>
                      <a:endParaRPr lang="lv-LV" sz="10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51-75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101-150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231-340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241-380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501-750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8706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Extremely poor</a:t>
                      </a:r>
                      <a:endParaRPr lang="lv-LV" sz="10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76-800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151-1200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341-1000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381-800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751-1250</a:t>
                      </a:r>
                      <a:endParaRPr lang="lv-LV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52528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962891"/>
              </p:ext>
            </p:extLst>
          </p:nvPr>
        </p:nvGraphicFramePr>
        <p:xfrm>
          <a:off x="1257934" y="3017519"/>
          <a:ext cx="6351905" cy="3643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776">
                  <a:extLst>
                    <a:ext uri="{9D8B030D-6E8A-4147-A177-3AD203B41FA5}">
                      <a16:colId xmlns="" xmlns:a16="http://schemas.microsoft.com/office/drawing/2014/main" val="274650690"/>
                    </a:ext>
                  </a:extLst>
                </a:gridCol>
                <a:gridCol w="2519152">
                  <a:extLst>
                    <a:ext uri="{9D8B030D-6E8A-4147-A177-3AD203B41FA5}">
                      <a16:colId xmlns="" xmlns:a16="http://schemas.microsoft.com/office/drawing/2014/main" val="480247550"/>
                    </a:ext>
                  </a:extLst>
                </a:gridCol>
                <a:gridCol w="2512977">
                  <a:extLst>
                    <a:ext uri="{9D8B030D-6E8A-4147-A177-3AD203B41FA5}">
                      <a16:colId xmlns="" xmlns:a16="http://schemas.microsoft.com/office/drawing/2014/main" val="1904461788"/>
                    </a:ext>
                  </a:extLst>
                </a:gridCol>
              </a:tblGrid>
              <a:tr h="2217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General public notice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Sensitive individuals notice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01251567"/>
                  </a:ext>
                </a:extLst>
              </a:tr>
              <a:tr h="4537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Good</a:t>
                      </a:r>
                      <a:endParaRPr lang="lv-L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Air quality is very good. Enjoy usual outdoor activities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Air quality is very good. Enjoy usual outdoor activities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5602408"/>
                  </a:ext>
                </a:extLst>
              </a:tr>
              <a:tr h="2217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Fair</a:t>
                      </a:r>
                      <a:endParaRPr lang="lv-L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Enjoy usual outdoor activities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Enjoy usual outdoor activities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2054896"/>
                  </a:ext>
                </a:extLst>
              </a:tr>
              <a:tr h="4537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lv-L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Enjoy usual outdoor activities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If symptoms appear consider limiting outdoor activities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8517642"/>
                  </a:ext>
                </a:extLst>
              </a:tr>
              <a:tr h="917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Poor</a:t>
                      </a:r>
                      <a:endParaRPr lang="lv-L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If symptoms like eye inflammation, cough or sore throat appear consider limiting intensive outdoor activities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Consider limiting physical activities, especially outdoors and if symptoms arise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8045813"/>
                  </a:ext>
                </a:extLst>
              </a:tr>
              <a:tr h="917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Very poor</a:t>
                      </a:r>
                      <a:endParaRPr lang="lv-L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If symptoms like eye inflammation, cough or sore throat appear consider limiting intensive outdoor activities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Limit physical activities, especially outdoors and if symptoms arise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6147049"/>
                  </a:ext>
                </a:extLst>
              </a:tr>
              <a:tr h="438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Extremely poor</a:t>
                      </a:r>
                      <a:endParaRPr lang="lv-LV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Limit outdoor physical activities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Avoid outdoor physical activities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3009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592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558" y="498764"/>
            <a:ext cx="7837077" cy="59823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8;p9"/>
          <p:cNvSpPr/>
          <p:nvPr/>
        </p:nvSpPr>
        <p:spPr>
          <a:xfrm rot="5400000">
            <a:off x="5214740" y="3152235"/>
            <a:ext cx="3803413" cy="2854374"/>
          </a:xfrm>
          <a:prstGeom prst="rect">
            <a:avLst/>
          </a:prstGeom>
          <a:solidFill>
            <a:schemeClr val="accent3">
              <a:lumMod val="75000"/>
              <a:alpha val="6156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Google Shape;179;p9"/>
          <p:cNvSpPr txBox="1">
            <a:spLocks/>
          </p:cNvSpPr>
          <p:nvPr/>
        </p:nvSpPr>
        <p:spPr>
          <a:xfrm>
            <a:off x="5786183" y="3978908"/>
            <a:ext cx="28563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lv-LV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Does anyone have any questions?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lv-LV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lv-LV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aleksandra.kanisceval@lvgmc.lv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lv-LV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None/>
              <a:tabLst/>
              <a:defRPr/>
            </a:pPr>
            <a:r>
              <a:rPr kumimoji="0" lang="lv-LV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videscentrs.lvgmc.lv</a:t>
            </a:r>
            <a:endParaRPr kumimoji="0" lang="lv-LV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None/>
              <a:tabLst/>
              <a:defRPr/>
            </a:pPr>
            <a:endParaRPr kumimoji="0" lang="lv-LV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None/>
              <a:tabLst/>
              <a:defRPr/>
            </a:pPr>
            <a:r>
              <a:rPr kumimoji="0" lang="lv-LV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        LVGMC_Meteo</a:t>
            </a:r>
            <a:endParaRPr kumimoji="0" lang="lv-LV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None/>
              <a:tabLst/>
              <a:defRPr/>
            </a:pPr>
            <a:endParaRPr kumimoji="0" lang="lv-LV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None/>
              <a:tabLst/>
              <a:defRPr/>
            </a:pPr>
            <a:endParaRPr kumimoji="0" lang="lv-LV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None/>
              <a:tabLst/>
              <a:defRPr/>
            </a:pPr>
            <a:r>
              <a:rPr kumimoji="0" lang="lv-LV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        VSIALVGMC</a:t>
            </a:r>
            <a:endParaRPr kumimoji="0" lang="lv-LV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</p:txBody>
      </p:sp>
      <p:sp>
        <p:nvSpPr>
          <p:cNvPr id="10" name="Google Shape;180;p9"/>
          <p:cNvSpPr txBox="1">
            <a:spLocks/>
          </p:cNvSpPr>
          <p:nvPr/>
        </p:nvSpPr>
        <p:spPr>
          <a:xfrm>
            <a:off x="5689260" y="1924808"/>
            <a:ext cx="26073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tabLst/>
              <a:defRPr/>
            </a:pPr>
            <a:r>
              <a:rPr kumimoji="0" lang="lv-LV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Livvic"/>
              </a:rPr>
              <a:t>THANK YOU</a:t>
            </a:r>
            <a:endParaRPr kumimoji="0" lang="lv-LV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Livvic"/>
            </a:endParaRPr>
          </a:p>
        </p:txBody>
      </p:sp>
      <p:sp>
        <p:nvSpPr>
          <p:cNvPr id="11" name="Google Shape;181;p9"/>
          <p:cNvSpPr/>
          <p:nvPr/>
        </p:nvSpPr>
        <p:spPr>
          <a:xfrm>
            <a:off x="5786183" y="5564263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12" name="Google Shape;182;p9"/>
          <p:cNvGrpSpPr/>
          <p:nvPr/>
        </p:nvGrpSpPr>
        <p:grpSpPr>
          <a:xfrm>
            <a:off x="5804179" y="5045561"/>
            <a:ext cx="346024" cy="345674"/>
            <a:chOff x="4201447" y="3817349"/>
            <a:chExt cx="346024" cy="345674"/>
          </a:xfrm>
        </p:grpSpPr>
        <p:sp>
          <p:nvSpPr>
            <p:cNvPr id="13" name="Google Shape;183;p9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184;p9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Google Shape;185;p9"/>
          <p:cNvSpPr txBox="1"/>
          <p:nvPr/>
        </p:nvSpPr>
        <p:spPr>
          <a:xfrm>
            <a:off x="706558" y="6050280"/>
            <a:ext cx="292900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lv-LV" sz="1100" i="1" dirty="0">
                <a:solidFill>
                  <a:srgbClr val="FFFFFF"/>
                </a:solidFill>
                <a:latin typeface="+mj-lt"/>
                <a:ea typeface="Catamaran Thin"/>
                <a:cs typeface="Catamaran Thin"/>
                <a:sym typeface="Catamaran Thin"/>
              </a:rPr>
              <a:t>Nature preserve «Ķirba swamp» in Rucava parish</a:t>
            </a:r>
            <a:endParaRPr sz="1100" i="1" dirty="0">
              <a:solidFill>
                <a:srgbClr val="FFFFFF"/>
              </a:solidFill>
              <a:latin typeface="+mj-lt"/>
              <a:ea typeface="Catamaran Thin"/>
              <a:cs typeface="Catamaran Thin"/>
              <a:sym typeface="Catamaran Thin"/>
            </a:endParaRPr>
          </a:p>
        </p:txBody>
      </p:sp>
    </p:spTree>
    <p:extLst>
      <p:ext uri="{BB962C8B-B14F-4D97-AF65-F5344CB8AC3E}">
        <p14:creationId xmlns:p14="http://schemas.microsoft.com/office/powerpoint/2010/main" val="30186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119"/>
          </a:xfrm>
        </p:spPr>
        <p:txBody>
          <a:bodyPr>
            <a:normAutofit fontScale="90000"/>
          </a:bodyPr>
          <a:lstStyle/>
          <a:p>
            <a:pPr algn="l"/>
            <a:r>
              <a:rPr lang="lv-LV" sz="3600" cap="all" dirty="0" smtClean="0">
                <a:solidFill>
                  <a:schemeClr val="bg1"/>
                </a:solidFill>
              </a:rPr>
              <a:t>Our station</a:t>
            </a:r>
            <a:endParaRPr lang="en-US" sz="3600" cap="all" dirty="0">
              <a:solidFill>
                <a:schemeClr val="bg1"/>
              </a:solidFill>
            </a:endParaRPr>
          </a:p>
        </p:txBody>
      </p:sp>
      <p:pic>
        <p:nvPicPr>
          <p:cNvPr id="6" name="logo_pilnkrasu-01.png" descr="/Users/an/Documents/JAMUNA/DARBS/VECIE FAILI/LVVGMC/stila gramata/DARBA FAILI/ELEKTRONISKIE MEDIJI/PPT PREZENTĀCIJA/logo_pilnkrasu-01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94" y="1871854"/>
            <a:ext cx="809244" cy="1147036"/>
          </a:xfrm>
          <a:prstGeom prst="rect">
            <a:avLst/>
          </a:prstGeom>
        </p:spPr>
      </p:pic>
      <p:pic>
        <p:nvPicPr>
          <p:cNvPr id="9" name="Google Shape;58;p2"/>
          <p:cNvPicPr preferRelativeResize="0"/>
          <p:nvPr/>
        </p:nvPicPr>
        <p:blipFill rotWithShape="1">
          <a:blip r:embed="rId4">
            <a:alphaModFix/>
          </a:blip>
          <a:srcRect l="4296" t="3704" r="2254" b="3110"/>
          <a:stretch/>
        </p:blipFill>
        <p:spPr>
          <a:xfrm>
            <a:off x="0" y="1735725"/>
            <a:ext cx="6263950" cy="4417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9;p2"/>
          <p:cNvPicPr preferRelativeResize="0"/>
          <p:nvPr/>
        </p:nvPicPr>
        <p:blipFill rotWithShape="1">
          <a:blip r:embed="rId5">
            <a:alphaModFix/>
          </a:blip>
          <a:srcRect l="2116" t="4513" r="5360" b="-250"/>
          <a:stretch/>
        </p:blipFill>
        <p:spPr>
          <a:xfrm>
            <a:off x="56120" y="1855356"/>
            <a:ext cx="2017960" cy="12426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Google Shape;60;p2"/>
          <p:cNvGraphicFramePr/>
          <p:nvPr>
            <p:extLst>
              <p:ext uri="{D42A27DB-BD31-4B8C-83A1-F6EECF244321}">
                <p14:modId xmlns:p14="http://schemas.microsoft.com/office/powerpoint/2010/main" val="362027794"/>
              </p:ext>
            </p:extLst>
          </p:nvPr>
        </p:nvGraphicFramePr>
        <p:xfrm>
          <a:off x="6320070" y="1560955"/>
          <a:ext cx="2723400" cy="496292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938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9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 dirty="0" err="1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Established</a:t>
                      </a:r>
                      <a:endParaRPr sz="1100" u="none" strike="noStrike" cap="none" dirty="0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 dirty="0" err="1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June</a:t>
                      </a:r>
                      <a:r>
                        <a:rPr lang="lv-LV" sz="1100" u="none" strike="noStrike" cap="none" dirty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 1</a:t>
                      </a:r>
                      <a:r>
                        <a:rPr lang="lv-LV" sz="1100" u="none" strike="noStrike" cap="none" baseline="30000" dirty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st</a:t>
                      </a:r>
                      <a:r>
                        <a:rPr lang="lv-LV" sz="1100" u="none" strike="noStrike" cap="none" dirty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 1985</a:t>
                      </a:r>
                      <a:endParaRPr sz="1100" u="none" strike="noStrike" cap="none" dirty="0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0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 dirty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Location</a:t>
                      </a:r>
                      <a:endParaRPr sz="1100" u="none" strike="noStrike" cap="none" dirty="0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 dirty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x = 56.162351</a:t>
                      </a:r>
                      <a:endParaRPr sz="1100" u="none" strike="noStrike" cap="none" dirty="0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005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y = 21.173331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Elevation, m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18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Annual precipitation, mm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772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Annual temperature avarage, C°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6.3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Wind direction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SW, S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Wind speed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4.2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Snowy days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72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Sunshine, h/yr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1874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Vegetation period days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 dirty="0" smtClean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140-160</a:t>
                      </a:r>
                      <a:endParaRPr sz="1100" u="none" strike="noStrike" cap="none" dirty="0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 dirty="0" smtClean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Stationary pollution sources(1000m radius)</a:t>
                      </a:r>
                      <a:endParaRPr sz="1100" u="none" strike="noStrike" cap="none" dirty="0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 dirty="0" smtClean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None</a:t>
                      </a:r>
                      <a:endParaRPr sz="1100" u="none" strike="noStrike" cap="none" dirty="0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="" xmlns:a16="http://schemas.microsoft.com/office/drawing/2014/main" val="2939792334"/>
                  </a:ext>
                </a:extLst>
              </a:tr>
              <a:tr h="25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100" u="none" strike="noStrike" cap="none" dirty="0" smtClean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Transport pollution sources(1000m radius)</a:t>
                      </a:r>
                      <a:endParaRPr sz="1100" u="none" strike="noStrike" cap="none" dirty="0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 dirty="0" smtClean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NOx, CO, PM</a:t>
                      </a:r>
                      <a:r>
                        <a:rPr lang="it-IT" sz="1100" u="none" strike="noStrike" cap="none" baseline="-25000" dirty="0" smtClean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10</a:t>
                      </a:r>
                      <a:r>
                        <a:rPr lang="it-IT" sz="1100" u="none" strike="noStrike" cap="none" dirty="0" smtClean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, PM</a:t>
                      </a:r>
                      <a:r>
                        <a:rPr lang="it-IT" sz="1100" u="none" strike="noStrike" cap="none" baseline="-25000" dirty="0" smtClean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2.5</a:t>
                      </a:r>
                      <a:r>
                        <a:rPr lang="it-IT" sz="1100" u="none" strike="noStrike" cap="none" dirty="0" smtClean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 </a:t>
                      </a:r>
                      <a:r>
                        <a:rPr lang="lv-LV" sz="1100" u="none" strike="noStrike" cap="none" dirty="0" smtClean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and benzene – 5.31</a:t>
                      </a:r>
                      <a:r>
                        <a:rPr lang="lv-LV" sz="1100" u="none" strike="noStrike" cap="none" baseline="0" dirty="0" smtClean="0">
                          <a:solidFill>
                            <a:srgbClr val="3F3F3F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 t/year</a:t>
                      </a:r>
                      <a:endParaRPr sz="1100" u="none" strike="noStrike" cap="none" dirty="0">
                        <a:solidFill>
                          <a:srgbClr val="3F3F3F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="" xmlns:a16="http://schemas.microsoft.com/office/drawing/2014/main" val="1932730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94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119"/>
          </a:xfrm>
        </p:spPr>
        <p:txBody>
          <a:bodyPr>
            <a:normAutofit fontScale="90000"/>
          </a:bodyPr>
          <a:lstStyle/>
          <a:p>
            <a:pPr algn="l"/>
            <a:r>
              <a:rPr lang="lv-LV" sz="3600" cap="all" dirty="0" smtClean="0">
                <a:solidFill>
                  <a:schemeClr val="bg1"/>
                </a:solidFill>
              </a:rPr>
              <a:t>Our station</a:t>
            </a:r>
            <a:endParaRPr lang="en-US" sz="3600" cap="all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" y="1290331"/>
            <a:ext cx="3413541" cy="2561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92" y="3973835"/>
            <a:ext cx="3565154" cy="2673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3973836"/>
            <a:ext cx="3562926" cy="2673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66" y="1290331"/>
            <a:ext cx="1885606" cy="251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0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119"/>
          </a:xfrm>
        </p:spPr>
        <p:txBody>
          <a:bodyPr>
            <a:normAutofit fontScale="90000"/>
          </a:bodyPr>
          <a:lstStyle/>
          <a:p>
            <a:pPr algn="l"/>
            <a:r>
              <a:rPr lang="lv-LV" sz="3600" cap="all" dirty="0" smtClean="0">
                <a:solidFill>
                  <a:schemeClr val="bg1"/>
                </a:solidFill>
              </a:rPr>
              <a:t>What we observe</a:t>
            </a:r>
            <a:endParaRPr lang="en-US" sz="3600" cap="all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8040255" cy="4525963"/>
          </a:xfrm>
        </p:spPr>
        <p:txBody>
          <a:bodyPr>
            <a:normAutofit fontScale="77500" lnSpcReduction="20000"/>
          </a:bodyPr>
          <a:lstStyle/>
          <a:p>
            <a:r>
              <a:rPr lang="lv-LV" dirty="0"/>
              <a:t>SO</a:t>
            </a:r>
            <a:r>
              <a:rPr lang="lv-LV" baseline="-25000" dirty="0"/>
              <a:t>2</a:t>
            </a:r>
            <a:r>
              <a:rPr lang="lv-LV" dirty="0"/>
              <a:t>, NO</a:t>
            </a:r>
            <a:r>
              <a:rPr lang="lv-LV" baseline="-25000" dirty="0"/>
              <a:t>2</a:t>
            </a:r>
            <a:r>
              <a:rPr lang="lv-LV" dirty="0"/>
              <a:t>, NO</a:t>
            </a:r>
            <a:r>
              <a:rPr lang="lv-LV" baseline="-25000" dirty="0"/>
              <a:t>3</a:t>
            </a:r>
            <a:r>
              <a:rPr lang="lv-LV" dirty="0"/>
              <a:t> (Nitrate), NH</a:t>
            </a:r>
            <a:r>
              <a:rPr lang="lv-LV" baseline="-25000" dirty="0"/>
              <a:t>4</a:t>
            </a:r>
            <a:r>
              <a:rPr lang="lv-LV" dirty="0"/>
              <a:t> (Ammonium), HNO</a:t>
            </a:r>
            <a:r>
              <a:rPr lang="lv-LV" baseline="-25000" dirty="0"/>
              <a:t>3</a:t>
            </a:r>
            <a:r>
              <a:rPr lang="lv-LV" dirty="0"/>
              <a:t> (Nitric acid), NH</a:t>
            </a:r>
            <a:r>
              <a:rPr lang="lv-LV" baseline="-25000" dirty="0"/>
              <a:t>3</a:t>
            </a:r>
            <a:r>
              <a:rPr lang="lv-LV" dirty="0"/>
              <a:t> (Ammonia), O</a:t>
            </a:r>
            <a:r>
              <a:rPr lang="lv-LV" baseline="-25000" dirty="0"/>
              <a:t>3</a:t>
            </a:r>
            <a:r>
              <a:rPr lang="lv-LV" dirty="0"/>
              <a:t>, PM</a:t>
            </a:r>
            <a:r>
              <a:rPr lang="lv-LV" baseline="-25000" dirty="0"/>
              <a:t>10</a:t>
            </a:r>
            <a:r>
              <a:rPr lang="lv-LV" dirty="0"/>
              <a:t>, PM</a:t>
            </a:r>
            <a:r>
              <a:rPr lang="lv-LV" baseline="-25000" dirty="0"/>
              <a:t>2.5</a:t>
            </a:r>
          </a:p>
          <a:p>
            <a:r>
              <a:rPr lang="lv-LV" b="1" dirty="0" smtClean="0"/>
              <a:t>PM</a:t>
            </a:r>
            <a:r>
              <a:rPr lang="lv-LV" b="1" baseline="-25000" dirty="0" smtClean="0"/>
              <a:t>10</a:t>
            </a:r>
            <a:r>
              <a:rPr lang="lv-LV" b="1" dirty="0" smtClean="0"/>
              <a:t> lab analysis:</a:t>
            </a:r>
            <a:r>
              <a:rPr lang="lv-LV" dirty="0" smtClean="0"/>
              <a:t> Pb</a:t>
            </a:r>
            <a:r>
              <a:rPr lang="lv-LV" dirty="0"/>
              <a:t>, Cd, As, Ni, other polycyclic aromatic hydrocarbons (benz(a)pyrene, Benzo(a)anthracene, Benzo(b)fluoranthene, Benzo(k)fluoranthene, Dibenzo(a,h)anthracene, Indeno(1,2,3-cd)pyrene ) and  benzene</a:t>
            </a:r>
          </a:p>
          <a:p>
            <a:r>
              <a:rPr lang="lv-LV" b="1" dirty="0" smtClean="0"/>
              <a:t>PM</a:t>
            </a:r>
            <a:r>
              <a:rPr lang="lv-LV" b="1" baseline="-25000" dirty="0" smtClean="0"/>
              <a:t>2.5</a:t>
            </a:r>
            <a:r>
              <a:rPr lang="lv-LV" b="1" dirty="0" smtClean="0"/>
              <a:t> lab analysis:</a:t>
            </a:r>
            <a:r>
              <a:rPr lang="lv-LV" dirty="0" smtClean="0"/>
              <a:t> </a:t>
            </a:r>
            <a:r>
              <a:rPr lang="en-US" dirty="0"/>
              <a:t>base cations and anions (Ca, Na, K, Mg, Cl, SO</a:t>
            </a:r>
            <a:r>
              <a:rPr lang="en-US" baseline="-25000" dirty="0"/>
              <a:t>4</a:t>
            </a:r>
            <a:r>
              <a:rPr lang="en-US" dirty="0"/>
              <a:t>, NO</a:t>
            </a:r>
            <a:r>
              <a:rPr lang="en-US" baseline="-25000" dirty="0"/>
              <a:t>3</a:t>
            </a:r>
            <a:r>
              <a:rPr lang="en-US" dirty="0"/>
              <a:t>, NH</a:t>
            </a:r>
            <a:r>
              <a:rPr lang="en-US" baseline="-25000" dirty="0"/>
              <a:t>4</a:t>
            </a:r>
            <a:r>
              <a:rPr lang="en-US" dirty="0" smtClean="0"/>
              <a:t>)</a:t>
            </a:r>
            <a:endParaRPr lang="lv-LV" dirty="0" smtClean="0"/>
          </a:p>
          <a:p>
            <a:r>
              <a:rPr lang="lv-LV" dirty="0" smtClean="0"/>
              <a:t>Persistent organic pollutants</a:t>
            </a:r>
          </a:p>
          <a:p>
            <a:r>
              <a:rPr lang="lv-LV" b="1" dirty="0" smtClean="0"/>
              <a:t>Precipitation </a:t>
            </a:r>
            <a:r>
              <a:rPr lang="lv-LV" b="1" dirty="0"/>
              <a:t>chemistry:</a:t>
            </a:r>
            <a:r>
              <a:rPr lang="lv-LV" dirty="0"/>
              <a:t> pH, conductivity, SO</a:t>
            </a:r>
            <a:r>
              <a:rPr lang="lv-LV" baseline="-25000" dirty="0"/>
              <a:t>4</a:t>
            </a:r>
            <a:r>
              <a:rPr lang="lv-LV" dirty="0"/>
              <a:t>, NO</a:t>
            </a:r>
            <a:r>
              <a:rPr lang="lv-LV" baseline="-25000" dirty="0"/>
              <a:t>3</a:t>
            </a:r>
            <a:r>
              <a:rPr lang="lv-LV" dirty="0"/>
              <a:t>, NH</a:t>
            </a:r>
            <a:r>
              <a:rPr lang="lv-LV" baseline="-25000" dirty="0"/>
              <a:t>4</a:t>
            </a:r>
            <a:r>
              <a:rPr lang="lv-LV" dirty="0"/>
              <a:t>, Cl, Na, K, Ca, Mg, Cd, Pb, As, Ni, Hg, benz(a)pyrene, Benzo(a)anthracene, Benzo(b)fluoranthene, Benzo(k)fluoranthene, Dibenzo(a,h)anthracene, Indeno(1,2,3-cd)pyrene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896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119"/>
          </a:xfrm>
        </p:spPr>
        <p:txBody>
          <a:bodyPr>
            <a:normAutofit fontScale="90000"/>
          </a:bodyPr>
          <a:lstStyle/>
          <a:p>
            <a:pPr algn="l"/>
            <a:r>
              <a:rPr lang="lv-LV" sz="3600" cap="all" dirty="0" smtClean="0">
                <a:solidFill>
                  <a:schemeClr val="bg1"/>
                </a:solidFill>
              </a:rPr>
              <a:t>How we do it</a:t>
            </a:r>
            <a:endParaRPr lang="en-US" sz="3600" cap="all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8040255" cy="4525963"/>
          </a:xfrm>
        </p:spPr>
        <p:txBody>
          <a:bodyPr>
            <a:normAutofit fontScale="85000" lnSpcReduction="20000"/>
          </a:bodyPr>
          <a:lstStyle/>
          <a:p>
            <a:r>
              <a:rPr lang="lv-LV" b="1" dirty="0"/>
              <a:t>O</a:t>
            </a:r>
            <a:r>
              <a:rPr lang="lv-LV" b="1" baseline="-25000" dirty="0"/>
              <a:t>3</a:t>
            </a:r>
            <a:r>
              <a:rPr lang="lv-LV" dirty="0"/>
              <a:t> – UV absorption method; APOA-360, HORIBA;</a:t>
            </a:r>
          </a:p>
          <a:p>
            <a:r>
              <a:rPr lang="lv-LV" b="1" dirty="0"/>
              <a:t> SO</a:t>
            </a:r>
            <a:r>
              <a:rPr lang="lv-LV" b="1" baseline="-25000" dirty="0"/>
              <a:t>2</a:t>
            </a:r>
            <a:r>
              <a:rPr lang="lv-LV" b="1" dirty="0"/>
              <a:t>, NO</a:t>
            </a:r>
            <a:r>
              <a:rPr lang="lv-LV" b="1" baseline="-25000" dirty="0"/>
              <a:t>3</a:t>
            </a:r>
            <a:r>
              <a:rPr lang="lv-LV" b="1" dirty="0"/>
              <a:t> (Nitrate ), NH</a:t>
            </a:r>
            <a:r>
              <a:rPr lang="lv-LV" b="1" baseline="-25000" dirty="0"/>
              <a:t>4</a:t>
            </a:r>
            <a:r>
              <a:rPr lang="lv-LV" b="1" dirty="0"/>
              <a:t> (Ammonium), HNO</a:t>
            </a:r>
            <a:r>
              <a:rPr lang="lv-LV" b="1" baseline="-25000" dirty="0"/>
              <a:t>3</a:t>
            </a:r>
            <a:r>
              <a:rPr lang="lv-LV" b="1" dirty="0"/>
              <a:t> (Nitric acid ), NH</a:t>
            </a:r>
            <a:r>
              <a:rPr lang="lv-LV" b="1" baseline="-25000" dirty="0"/>
              <a:t>3</a:t>
            </a:r>
            <a:r>
              <a:rPr lang="lv-LV" b="1" dirty="0"/>
              <a:t> (Ammonia)</a:t>
            </a:r>
            <a:r>
              <a:rPr lang="lv-LV" dirty="0"/>
              <a:t> – cellulose filter pack system;</a:t>
            </a:r>
          </a:p>
          <a:p>
            <a:r>
              <a:rPr lang="lv-LV" b="1" dirty="0"/>
              <a:t>NO</a:t>
            </a:r>
            <a:r>
              <a:rPr lang="lv-LV" b="1" baseline="-25000" dirty="0"/>
              <a:t>2</a:t>
            </a:r>
            <a:r>
              <a:rPr lang="lv-LV" dirty="0"/>
              <a:t> – porous glass filter in a glass bulb; NILU, Norway;</a:t>
            </a:r>
          </a:p>
          <a:p>
            <a:r>
              <a:rPr lang="lv-LV" b="1" dirty="0"/>
              <a:t>PM</a:t>
            </a:r>
            <a:r>
              <a:rPr lang="lv-LV" b="1" baseline="-25000" dirty="0"/>
              <a:t>10</a:t>
            </a:r>
            <a:r>
              <a:rPr lang="lv-LV" b="1" dirty="0"/>
              <a:t> and PM</a:t>
            </a:r>
            <a:r>
              <a:rPr lang="lv-LV" b="1" baseline="-25000" dirty="0"/>
              <a:t>2.5</a:t>
            </a:r>
            <a:r>
              <a:rPr lang="lv-LV" baseline="-25000" dirty="0"/>
              <a:t> </a:t>
            </a:r>
            <a:r>
              <a:rPr lang="lv-LV" dirty="0"/>
              <a:t>–</a:t>
            </a:r>
            <a:r>
              <a:rPr lang="lv-LV" dirty="0" smtClean="0"/>
              <a:t> </a:t>
            </a:r>
            <a:r>
              <a:rPr lang="lv-LV" dirty="0"/>
              <a:t>beta radiation absorption method and teflon filters for lab analysis; SM200, Opsis, Sweden;</a:t>
            </a:r>
          </a:p>
          <a:p>
            <a:r>
              <a:rPr lang="lv-LV" b="1" dirty="0"/>
              <a:t>Benzene</a:t>
            </a:r>
            <a:r>
              <a:rPr lang="lv-LV" dirty="0"/>
              <a:t> – diffusive samplers (Radiello, Italy) with subsequent lab analysis</a:t>
            </a:r>
            <a:r>
              <a:rPr lang="lv-LV" dirty="0" smtClean="0"/>
              <a:t>;</a:t>
            </a:r>
          </a:p>
          <a:p>
            <a:r>
              <a:rPr lang="lv-LV" b="1" dirty="0"/>
              <a:t>Persistent organic pollutants:</a:t>
            </a:r>
            <a:r>
              <a:rPr lang="lv-LV" dirty="0"/>
              <a:t> passive air sampling with PUF </a:t>
            </a:r>
            <a:r>
              <a:rPr lang="lv-LV" dirty="0" err="1" smtClean="0"/>
              <a:t>disk</a:t>
            </a:r>
            <a:r>
              <a:rPr lang="en-US" dirty="0" smtClean="0"/>
              <a:t>s under MUNI RECETOX(</a:t>
            </a:r>
            <a:r>
              <a:rPr lang="en-US" dirty="0"/>
              <a:t>Masaryk University</a:t>
            </a:r>
            <a:r>
              <a:rPr lang="en-US" dirty="0" smtClean="0"/>
              <a:t>)  </a:t>
            </a:r>
            <a:r>
              <a:rPr lang="en-US" dirty="0"/>
              <a:t>Monet Europe </a:t>
            </a:r>
            <a:r>
              <a:rPr lang="en-US" dirty="0" smtClean="0"/>
              <a:t>campaign</a:t>
            </a:r>
            <a:r>
              <a:rPr lang="lv-LV" dirty="0" smtClean="0"/>
              <a:t>;</a:t>
            </a:r>
            <a:endParaRPr lang="lv-LV" dirty="0"/>
          </a:p>
          <a:p>
            <a:r>
              <a:rPr lang="lv-LV" b="1" dirty="0"/>
              <a:t>Precipitation </a:t>
            </a:r>
            <a:r>
              <a:rPr lang="lv-LV" b="1" dirty="0" smtClean="0"/>
              <a:t>chemistry </a:t>
            </a:r>
            <a:r>
              <a:rPr lang="lv-LV" dirty="0"/>
              <a:t>–</a:t>
            </a:r>
            <a:r>
              <a:rPr lang="lv-LV" dirty="0" smtClean="0"/>
              <a:t> “WET-Only</a:t>
            </a:r>
            <a:r>
              <a:rPr lang="lv-LV" dirty="0"/>
              <a:t>” samplers, NSA 181/KE; Germany</a:t>
            </a:r>
            <a:r>
              <a:rPr lang="lv-LV" dirty="0" smtClean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9102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119"/>
          </a:xfrm>
        </p:spPr>
        <p:txBody>
          <a:bodyPr>
            <a:normAutofit fontScale="90000"/>
          </a:bodyPr>
          <a:lstStyle/>
          <a:p>
            <a:pPr algn="l"/>
            <a:r>
              <a:rPr lang="lv-LV" sz="3600" cap="all" dirty="0" smtClean="0">
                <a:solidFill>
                  <a:schemeClr val="bg1"/>
                </a:solidFill>
              </a:rPr>
              <a:t>How we do it</a:t>
            </a:r>
            <a:endParaRPr lang="en-US" sz="3600" cap="all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aleksandra.kanisceva\Documents\Aleksandra\TFMM\ruca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3" y="1433398"/>
            <a:ext cx="4779034" cy="31831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30105" y="4755016"/>
            <a:ext cx="2884876" cy="1791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lv-LV" sz="1200" dirty="0"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lv-LV" sz="1200" dirty="0" smtClean="0"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lv-LV" sz="1200" baseline="-25000" dirty="0" smtClean="0"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lv-LV" sz="1200" dirty="0" smtClean="0">
              <a:latin typeface="Livvic" panose="020B0604020202020204" charset="-7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lv-LV" sz="1200" dirty="0" smtClean="0"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lv-LV" sz="1200" dirty="0"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sz="1200" dirty="0">
                <a:highlight>
                  <a:srgbClr val="FFFFFF"/>
                </a:highlight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lv-LV" sz="1200" baseline="-25000" dirty="0">
                <a:highlight>
                  <a:srgbClr val="FFFFFF"/>
                </a:highlight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lv-LV" sz="1200" dirty="0">
                <a:highlight>
                  <a:srgbClr val="FFFFFF"/>
                </a:highlight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and PM</a:t>
            </a:r>
            <a:r>
              <a:rPr lang="lv-LV" sz="1200" baseline="-25000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lv-LV" sz="1200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sampling devices 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lv-LV" sz="1200" dirty="0" smtClean="0">
                <a:highlight>
                  <a:srgbClr val="FFFFFF"/>
                </a:highlight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lv-LV" sz="1200" dirty="0">
                <a:highlight>
                  <a:srgbClr val="FFFFFF"/>
                </a:highlight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– filter pack </a:t>
            </a:r>
            <a:r>
              <a:rPr lang="lv-LV" sz="1200" dirty="0" smtClean="0">
                <a:highlight>
                  <a:srgbClr val="FFFFFF"/>
                </a:highlight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lv-LV" sz="1200" dirty="0" smtClean="0">
                <a:highlight>
                  <a:srgbClr val="FFFFFF"/>
                </a:highlight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lv-LV" sz="1200" dirty="0">
                <a:highlight>
                  <a:srgbClr val="FFFFFF"/>
                </a:highlight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– diffusive </a:t>
            </a:r>
            <a:r>
              <a:rPr lang="lv-LV" sz="1200" dirty="0" smtClean="0">
                <a:highlight>
                  <a:srgbClr val="FFFFFF"/>
                </a:highlight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samplers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lv-LV" sz="1200" dirty="0" smtClean="0">
                <a:highlight>
                  <a:srgbClr val="FFFFFF"/>
                </a:highlight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e – POP passive samplers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lv-LV" sz="1200" dirty="0" smtClean="0">
                <a:highlight>
                  <a:srgbClr val="FFFFFF"/>
                </a:highlight>
                <a:latin typeface="Livvic" panose="020B0604020202020204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f – the inside of the station</a:t>
            </a:r>
            <a:endParaRPr lang="lv-LV" sz="1100" dirty="0">
              <a:effectLst/>
              <a:latin typeface="Livvic" panose="020B0604020202020204" charset="-7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90" y="1516525"/>
            <a:ext cx="3317801" cy="248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20" y="4161894"/>
            <a:ext cx="3317802" cy="248835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399075" y="1911928"/>
            <a:ext cx="341745" cy="508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73491" y="1758039"/>
            <a:ext cx="253596" cy="276999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lv-LV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lv-LV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9092" y="4478017"/>
            <a:ext cx="235962" cy="276999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lv-LV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16144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119"/>
          </a:xfrm>
        </p:spPr>
        <p:txBody>
          <a:bodyPr>
            <a:normAutofit fontScale="90000"/>
          </a:bodyPr>
          <a:lstStyle/>
          <a:p>
            <a:pPr algn="l"/>
            <a:r>
              <a:rPr lang="lv-LV" sz="3600" cap="all" dirty="0" smtClean="0"/>
              <a:t>Modernization plans FOR 2021</a:t>
            </a:r>
            <a:endParaRPr lang="en-US" sz="3600" cap="all" dirty="0"/>
          </a:p>
        </p:txBody>
      </p:sp>
      <p:sp>
        <p:nvSpPr>
          <p:cNvPr id="7" name="Google Shape;90;p4"/>
          <p:cNvSpPr/>
          <p:nvPr/>
        </p:nvSpPr>
        <p:spPr>
          <a:xfrm rot="-5400000" flipH="1">
            <a:off x="-106130" y="3117437"/>
            <a:ext cx="5140800" cy="1456920"/>
          </a:xfrm>
          <a:prstGeom prst="rect">
            <a:avLst/>
          </a:prstGeom>
          <a:solidFill>
            <a:srgbClr val="1E5F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Google Shape;91;p4"/>
          <p:cNvSpPr txBox="1">
            <a:spLocks/>
          </p:cNvSpPr>
          <p:nvPr/>
        </p:nvSpPr>
        <p:spPr>
          <a:xfrm>
            <a:off x="4886151" y="3937205"/>
            <a:ext cx="1906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140/150 mm membrane filters from high volume sampler, MCZ (Germany) HVS 16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</p:txBody>
      </p:sp>
      <p:sp>
        <p:nvSpPr>
          <p:cNvPr id="9" name="Google Shape;92;p4"/>
          <p:cNvSpPr txBox="1">
            <a:spLocks/>
          </p:cNvSpPr>
          <p:nvPr/>
        </p:nvSpPr>
        <p:spPr>
          <a:xfrm>
            <a:off x="3432046" y="4001804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ivvic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PM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10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 and PM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2.5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lab analysis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+mj-lt"/>
              <a:sym typeface="Livvic"/>
            </a:endParaRPr>
          </a:p>
        </p:txBody>
      </p:sp>
      <p:sp>
        <p:nvSpPr>
          <p:cNvPr id="10" name="Google Shape;93;p4"/>
          <p:cNvSpPr txBox="1">
            <a:spLocks/>
          </p:cNvSpPr>
          <p:nvPr/>
        </p:nvSpPr>
        <p:spPr>
          <a:xfrm>
            <a:off x="2065827" y="3116582"/>
            <a:ext cx="1573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ivvic"/>
              <a:buNone/>
              <a:tabLst/>
              <a:defRPr/>
            </a:pPr>
            <a:r>
              <a:rPr kumimoji="0" lang="lv-LV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Livvic"/>
              </a:rPr>
              <a:t>03</a:t>
            </a:r>
            <a:endParaRPr kumimoji="0" lang="lv-LV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Livvic"/>
            </a:endParaRPr>
          </a:p>
        </p:txBody>
      </p:sp>
      <p:sp>
        <p:nvSpPr>
          <p:cNvPr id="11" name="Google Shape;94;p4"/>
          <p:cNvSpPr txBox="1">
            <a:spLocks/>
          </p:cNvSpPr>
          <p:nvPr/>
        </p:nvSpPr>
        <p:spPr>
          <a:xfrm>
            <a:off x="3506589" y="2271554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lv-LV" sz="1400" b="1" i="0" u="none" strike="noStrike" kern="0" cap="none" spc="0" normalizeH="0" baseline="0" noProof="0" dirty="0" smtClean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+mj-lt"/>
              <a:sym typeface="Livv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ivvic"/>
              <a:buNone/>
              <a:tabLst/>
              <a:defRPr/>
            </a:pPr>
            <a:r>
              <a:rPr kumimoji="0" lang="lv-LV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N-NO</a:t>
            </a:r>
            <a:r>
              <a:rPr kumimoji="0" lang="lv-LV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2</a:t>
            </a:r>
            <a:endParaRPr kumimoji="0" lang="lv-LV" sz="1400" b="1" i="0" u="none" strike="noStrike" kern="0" cap="none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+mj-lt"/>
              <a:sym typeface="Livvic"/>
            </a:endParaRPr>
          </a:p>
        </p:txBody>
      </p:sp>
      <p:sp>
        <p:nvSpPr>
          <p:cNvPr id="12" name="Google Shape;95;p4"/>
          <p:cNvSpPr txBox="1">
            <a:spLocks/>
          </p:cNvSpPr>
          <p:nvPr/>
        </p:nvSpPr>
        <p:spPr>
          <a:xfrm>
            <a:off x="4886151" y="2445340"/>
            <a:ext cx="1906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tabLst/>
              <a:defRPr/>
            </a:pPr>
            <a:r>
              <a:rPr kumimoji="0" lang="lv-LV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Hemiluminescence method, TELEDYNE (USA) T200 </a:t>
            </a:r>
            <a:endParaRPr kumimoji="0" lang="lv-LV" sz="1050" b="0" i="0" u="none" strike="noStrike" kern="0" cap="none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</p:txBody>
      </p:sp>
      <p:sp>
        <p:nvSpPr>
          <p:cNvPr id="13" name="Google Shape;96;p4"/>
          <p:cNvSpPr txBox="1">
            <a:spLocks/>
          </p:cNvSpPr>
          <p:nvPr/>
        </p:nvSpPr>
        <p:spPr>
          <a:xfrm>
            <a:off x="2027054" y="1513656"/>
            <a:ext cx="17391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ivvic"/>
              <a:buNone/>
              <a:tabLst/>
              <a:defRPr/>
            </a:pPr>
            <a:r>
              <a:rPr kumimoji="0" lang="lv-LV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Livvic"/>
              </a:rPr>
              <a:t>01</a:t>
            </a:r>
            <a:endParaRPr kumimoji="0" lang="lv-LV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Livvic"/>
            </a:endParaRPr>
          </a:p>
        </p:txBody>
      </p:sp>
      <p:sp>
        <p:nvSpPr>
          <p:cNvPr id="14" name="Google Shape;97;p4"/>
          <p:cNvSpPr txBox="1">
            <a:spLocks/>
          </p:cNvSpPr>
          <p:nvPr/>
        </p:nvSpPr>
        <p:spPr>
          <a:xfrm>
            <a:off x="3453354" y="3067161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ivvic"/>
              <a:buNone/>
              <a:tabLst/>
              <a:defRPr/>
            </a:pPr>
            <a:r>
              <a:rPr kumimoji="0" lang="lv-LV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PM</a:t>
            </a:r>
            <a:r>
              <a:rPr kumimoji="0" lang="lv-LV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10</a:t>
            </a:r>
            <a:r>
              <a:rPr kumimoji="0" lang="lv-LV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 </a:t>
            </a:r>
            <a:r>
              <a:rPr kumimoji="0" lang="lv-LV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sym typeface="Livvic"/>
              </a:rPr>
              <a:t>and</a:t>
            </a:r>
            <a:r>
              <a:rPr kumimoji="0" lang="lv-LV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 PM</a:t>
            </a:r>
            <a:r>
              <a:rPr kumimoji="0" lang="lv-LV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2.5</a:t>
            </a:r>
            <a:endParaRPr kumimoji="0" lang="lv-LV" sz="1400" b="1" i="0" u="none" strike="noStrike" kern="0" cap="none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+mj-lt"/>
              <a:sym typeface="Livvic"/>
            </a:endParaRPr>
          </a:p>
        </p:txBody>
      </p:sp>
      <p:sp>
        <p:nvSpPr>
          <p:cNvPr id="15" name="Google Shape;98;p4"/>
          <p:cNvSpPr txBox="1">
            <a:spLocks/>
          </p:cNvSpPr>
          <p:nvPr/>
        </p:nvSpPr>
        <p:spPr>
          <a:xfrm>
            <a:off x="4886151" y="3128718"/>
            <a:ext cx="1976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Beta ray absorption method, MET ONE INSTRUMENTS (USA) BAM 1020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</p:txBody>
      </p:sp>
      <p:sp>
        <p:nvSpPr>
          <p:cNvPr id="16" name="Google Shape;99;p4"/>
          <p:cNvSpPr txBox="1">
            <a:spLocks/>
          </p:cNvSpPr>
          <p:nvPr/>
        </p:nvSpPr>
        <p:spPr>
          <a:xfrm>
            <a:off x="2035084" y="2333335"/>
            <a:ext cx="1615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ivvic"/>
              <a:buNone/>
              <a:tabLst/>
              <a:defRPr/>
            </a:pPr>
            <a:r>
              <a:rPr kumimoji="0" lang="lv-LV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Livvic"/>
              </a:rPr>
              <a:t>02</a:t>
            </a:r>
            <a:endParaRPr kumimoji="0" lang="lv-LV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Livvic"/>
            </a:endParaRPr>
          </a:p>
        </p:txBody>
      </p:sp>
      <p:sp>
        <p:nvSpPr>
          <p:cNvPr id="17" name="Google Shape;100;p4"/>
          <p:cNvSpPr txBox="1">
            <a:spLocks/>
          </p:cNvSpPr>
          <p:nvPr/>
        </p:nvSpPr>
        <p:spPr>
          <a:xfrm>
            <a:off x="3393068" y="4872283"/>
            <a:ext cx="1857872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ivvic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PM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2.5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 lab analysis: 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organic and black carbon </a:t>
            </a: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+mj-lt"/>
              <a:sym typeface="Livvic"/>
            </a:endParaRPr>
          </a:p>
        </p:txBody>
      </p:sp>
      <p:sp>
        <p:nvSpPr>
          <p:cNvPr id="18" name="Google Shape;101;p4"/>
          <p:cNvSpPr txBox="1">
            <a:spLocks/>
          </p:cNvSpPr>
          <p:nvPr/>
        </p:nvSpPr>
        <p:spPr>
          <a:xfrm>
            <a:off x="4921251" y="4693297"/>
            <a:ext cx="1906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140/150 mm membrane filters from high volume sampler, MCZ (Germany) HVS 16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</p:txBody>
      </p:sp>
      <p:sp>
        <p:nvSpPr>
          <p:cNvPr id="19" name="Google Shape;102;p4"/>
          <p:cNvSpPr txBox="1">
            <a:spLocks/>
          </p:cNvSpPr>
          <p:nvPr/>
        </p:nvSpPr>
        <p:spPr>
          <a:xfrm>
            <a:off x="2053856" y="3914170"/>
            <a:ext cx="1573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ivvic"/>
              <a:buNone/>
              <a:tabLst/>
              <a:defRPr/>
            </a:pPr>
            <a:r>
              <a:rPr kumimoji="0" lang="lv-LV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Livvic"/>
              </a:rPr>
              <a:t>04</a:t>
            </a:r>
            <a:endParaRPr kumimoji="0" lang="lv-LV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Livvic"/>
            </a:endParaRPr>
          </a:p>
        </p:txBody>
      </p:sp>
      <p:sp>
        <p:nvSpPr>
          <p:cNvPr id="20" name="Google Shape;103;p4"/>
          <p:cNvSpPr txBox="1">
            <a:spLocks/>
          </p:cNvSpPr>
          <p:nvPr/>
        </p:nvSpPr>
        <p:spPr>
          <a:xfrm>
            <a:off x="3432046" y="5523977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ivvic"/>
              <a:buNone/>
              <a:tabLst/>
              <a:defRPr/>
            </a:pPr>
            <a:r>
              <a:rPr kumimoji="0" lang="lv-LV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Hg</a:t>
            </a:r>
            <a:endParaRPr kumimoji="0" lang="lv-LV" sz="1400" b="1" i="0" u="sng" strike="noStrike" kern="0" cap="none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+mj-lt"/>
              <a:sym typeface="Livvic"/>
            </a:endParaRPr>
          </a:p>
        </p:txBody>
      </p:sp>
      <p:sp>
        <p:nvSpPr>
          <p:cNvPr id="21" name="Google Shape;104;p4"/>
          <p:cNvSpPr txBox="1">
            <a:spLocks/>
          </p:cNvSpPr>
          <p:nvPr/>
        </p:nvSpPr>
        <p:spPr>
          <a:xfrm>
            <a:off x="4886151" y="5668565"/>
            <a:ext cx="1976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Atom absorption with Zeeman background correction method,</a:t>
            </a:r>
            <a:r>
              <a:rPr kumimoji="0" lang="lv-LV" sz="1050" b="0" i="0" u="none" strike="noStrike" kern="0" cap="none" spc="0" normalizeH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 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LUMEX (Canada)</a:t>
            </a:r>
            <a:r>
              <a:rPr kumimoji="0" lang="lv-LV" sz="1050" b="0" i="0" u="none" strike="noStrike" kern="0" cap="none" spc="0" normalizeH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 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RA915AM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</p:txBody>
      </p:sp>
      <p:sp>
        <p:nvSpPr>
          <p:cNvPr id="22" name="Google Shape;105;p4"/>
          <p:cNvSpPr txBox="1">
            <a:spLocks/>
          </p:cNvSpPr>
          <p:nvPr/>
        </p:nvSpPr>
        <p:spPr>
          <a:xfrm>
            <a:off x="2039422" y="4741937"/>
            <a:ext cx="1573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ivvic"/>
              <a:buNone/>
              <a:tabLst/>
              <a:defRPr/>
            </a:pPr>
            <a:r>
              <a:rPr kumimoji="0" lang="lv-LV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Livvic"/>
              </a:rPr>
              <a:t>05</a:t>
            </a:r>
            <a:endParaRPr kumimoji="0" lang="lv-LV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Livvic"/>
            </a:endParaRPr>
          </a:p>
        </p:txBody>
      </p:sp>
      <p:pic>
        <p:nvPicPr>
          <p:cNvPr id="23" name="Google Shape;10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35326" y="5578085"/>
            <a:ext cx="499630" cy="55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8;p4"/>
          <p:cNvSpPr txBox="1">
            <a:spLocks/>
          </p:cNvSpPr>
          <p:nvPr/>
        </p:nvSpPr>
        <p:spPr>
          <a:xfrm>
            <a:off x="7226950" y="6133397"/>
            <a:ext cx="18723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lv-LV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Catamaran Thin"/>
                <a:cs typeface="Catamaran Thin"/>
                <a:sym typeface="Catamaran Thin"/>
              </a:rPr>
              <a:t>Funding: EU Cohesion Fund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tabLst/>
              <a:defRPr/>
            </a:pPr>
            <a:endParaRPr kumimoji="0" lang="lv-LV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tamaran Thin"/>
              <a:cs typeface="Catamaran Thin"/>
              <a:sym typeface="Catamaran Thin"/>
            </a:endParaRPr>
          </a:p>
        </p:txBody>
      </p:sp>
      <p:pic>
        <p:nvPicPr>
          <p:cNvPr id="25" name="Google Shape;10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35326" y="4850134"/>
            <a:ext cx="499630" cy="55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05;p4"/>
          <p:cNvSpPr txBox="1">
            <a:spLocks/>
          </p:cNvSpPr>
          <p:nvPr/>
        </p:nvSpPr>
        <p:spPr>
          <a:xfrm>
            <a:off x="2046542" y="5495005"/>
            <a:ext cx="1573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ivvic"/>
              <a:buNone/>
              <a:tabLst/>
              <a:defRPr/>
            </a:pPr>
            <a:r>
              <a:rPr kumimoji="0" lang="lv-LV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Livvic"/>
              </a:rPr>
              <a:t>06</a:t>
            </a:r>
            <a:endParaRPr kumimoji="0" lang="lv-LV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Livvic"/>
            </a:endParaRPr>
          </a:p>
        </p:txBody>
      </p:sp>
      <p:sp>
        <p:nvSpPr>
          <p:cNvPr id="27" name="Google Shape;94;p4"/>
          <p:cNvSpPr txBox="1">
            <a:spLocks/>
          </p:cNvSpPr>
          <p:nvPr/>
        </p:nvSpPr>
        <p:spPr>
          <a:xfrm>
            <a:off x="3506589" y="1454133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lv-LV" sz="1400" b="1" i="0" u="none" strike="noStrike" kern="0" cap="none" spc="0" normalizeH="0" baseline="0" noProof="0" dirty="0" smtClean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+mj-lt"/>
              <a:sym typeface="Livv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ivvic"/>
              <a:buNone/>
              <a:tabLst/>
              <a:defRPr/>
            </a:pPr>
            <a:r>
              <a:rPr kumimoji="0" lang="lv-LV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SO</a:t>
            </a:r>
            <a:r>
              <a:rPr kumimoji="0" lang="lv-LV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sym typeface="Livvic"/>
              </a:rPr>
              <a:t>2</a:t>
            </a:r>
            <a:endParaRPr kumimoji="0" lang="lv-LV" sz="1400" b="1" i="0" u="none" strike="noStrike" kern="0" cap="none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+mj-lt"/>
              <a:sym typeface="Livvic"/>
            </a:endParaRPr>
          </a:p>
        </p:txBody>
      </p:sp>
      <p:sp>
        <p:nvSpPr>
          <p:cNvPr id="28" name="Google Shape;95;p4"/>
          <p:cNvSpPr txBox="1">
            <a:spLocks/>
          </p:cNvSpPr>
          <p:nvPr/>
        </p:nvSpPr>
        <p:spPr>
          <a:xfrm>
            <a:off x="4886151" y="1620257"/>
            <a:ext cx="1906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lvl="0" indent="0" defTabSz="914400">
              <a:buClr>
                <a:srgbClr val="000000"/>
              </a:buClr>
              <a:defRPr/>
            </a:pPr>
            <a:r>
              <a:rPr lang="lv-LV" sz="1050" kern="0" dirty="0">
                <a:solidFill>
                  <a:srgbClr val="0D4A87"/>
                </a:solidFill>
                <a:latin typeface="+mj-lt"/>
              </a:rPr>
              <a:t>UV  fluorescence </a:t>
            </a:r>
            <a:r>
              <a:rPr kumimoji="0" lang="lv-LV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method, TELEDYNE (USA) T100 </a:t>
            </a:r>
            <a:endParaRPr kumimoji="0" lang="lv-LV" sz="1050" b="0" i="0" u="none" strike="noStrike" kern="0" cap="none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</p:txBody>
      </p:sp>
    </p:spTree>
    <p:extLst>
      <p:ext uri="{BB962C8B-B14F-4D97-AF65-F5344CB8AC3E}">
        <p14:creationId xmlns:p14="http://schemas.microsoft.com/office/powerpoint/2010/main" val="409979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119"/>
          </a:xfrm>
        </p:spPr>
        <p:txBody>
          <a:bodyPr>
            <a:normAutofit fontScale="90000"/>
          </a:bodyPr>
          <a:lstStyle/>
          <a:p>
            <a:r>
              <a:rPr lang="lv-LV" sz="3600" cap="all" dirty="0"/>
              <a:t>01 - </a:t>
            </a:r>
            <a:r>
              <a:rPr lang="lv-LV" sz="3600" cap="all" dirty="0" smtClean="0"/>
              <a:t>SO</a:t>
            </a:r>
            <a:r>
              <a:rPr lang="lv-LV" sz="3600" cap="all" baseline="-25000" dirty="0" smtClean="0"/>
              <a:t>2</a:t>
            </a:r>
            <a:endParaRPr lang="en-US" sz="3600" cap="all" baseline="-25000" dirty="0">
              <a:solidFill>
                <a:schemeClr val="bg1"/>
              </a:solidFill>
            </a:endParaRPr>
          </a:p>
        </p:txBody>
      </p:sp>
      <p:sp>
        <p:nvSpPr>
          <p:cNvPr id="5" name="Google Shape;113;p5"/>
          <p:cNvSpPr/>
          <p:nvPr/>
        </p:nvSpPr>
        <p:spPr>
          <a:xfrm>
            <a:off x="692727" y="3832965"/>
            <a:ext cx="5526498" cy="2734090"/>
          </a:xfrm>
          <a:prstGeom prst="rect">
            <a:avLst/>
          </a:prstGeom>
          <a:solidFill>
            <a:srgbClr val="7CB2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114;p5"/>
          <p:cNvSpPr txBox="1">
            <a:spLocks/>
          </p:cNvSpPr>
          <p:nvPr/>
        </p:nvSpPr>
        <p:spPr>
          <a:xfrm>
            <a:off x="1052945" y="3914080"/>
            <a:ext cx="4496506" cy="216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1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lvl="0" indent="0" defTabSz="914400">
              <a:buClr>
                <a:srgbClr val="000000"/>
              </a:buClr>
              <a:defRPr/>
            </a:pPr>
            <a:r>
              <a:rPr kumimoji="0" lang="lv-LV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Catamaran Thin"/>
              </a:rPr>
              <a:t>Model T100 with NumaView™ Software </a:t>
            </a:r>
            <a:r>
              <a:rPr lang="lv-LV" sz="1600" kern="0" dirty="0">
                <a:solidFill>
                  <a:srgbClr val="FFFFFF"/>
                </a:solidFill>
                <a:latin typeface="+mj-lt"/>
              </a:rPr>
              <a:t>UV  fluorescence  </a:t>
            </a:r>
            <a:r>
              <a:rPr kumimoji="0" lang="lv-LV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Catamaran Thin"/>
              </a:rPr>
              <a:t>SO</a:t>
            </a:r>
            <a:r>
              <a:rPr kumimoji="0" lang="lv-LV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Catamaran Thin"/>
              </a:rPr>
              <a:t>2</a:t>
            </a:r>
            <a:r>
              <a:rPr kumimoji="0" lang="lv-LV" sz="1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Catamaran Thin"/>
              </a:rPr>
              <a:t> </a:t>
            </a:r>
            <a:r>
              <a:rPr kumimoji="0" lang="lv-LV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Catamaran Thin"/>
              </a:rPr>
              <a:t>Analyzer</a:t>
            </a:r>
            <a:endParaRPr kumimoji="0" lang="lv-LV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Catamaran Thin"/>
            </a:endParaRPr>
          </a:p>
          <a:p>
            <a:pPr marL="171450" lvl="0" indent="-171450" defTabSz="914400">
              <a:buClr>
                <a:srgbClr val="FFFFFF"/>
              </a:buClr>
              <a:buFont typeface="Courier New"/>
              <a:buChar char="o"/>
              <a:defRPr/>
            </a:pPr>
            <a:r>
              <a:rPr lang="en-US" sz="1600" kern="0" dirty="0">
                <a:solidFill>
                  <a:srgbClr val="FFFFFF"/>
                </a:solidFill>
                <a:latin typeface="+mj-lt"/>
              </a:rPr>
              <a:t>Exceptional </a:t>
            </a:r>
            <a:r>
              <a:rPr lang="en-US" sz="1600" kern="0" dirty="0" smtClean="0">
                <a:solidFill>
                  <a:srgbClr val="FFFFFF"/>
                </a:solidFill>
                <a:latin typeface="+mj-lt"/>
              </a:rPr>
              <a:t>stability</a:t>
            </a:r>
            <a:endParaRPr lang="lv-LV" sz="1600" kern="0" dirty="0" smtClean="0">
              <a:solidFill>
                <a:srgbClr val="FFFFFF"/>
              </a:solidFill>
              <a:latin typeface="+mj-lt"/>
            </a:endParaRPr>
          </a:p>
          <a:p>
            <a:pPr marL="171450" lvl="0" indent="-171450" defTabSz="914400">
              <a:buClr>
                <a:srgbClr val="FFFFFF"/>
              </a:buClr>
              <a:buFont typeface="Courier New"/>
              <a:buChar char="o"/>
              <a:defRPr/>
            </a:pPr>
            <a:r>
              <a:rPr lang="lv-LV" sz="1600" kern="0" dirty="0" smtClean="0">
                <a:solidFill>
                  <a:srgbClr val="FFFFFF"/>
                </a:solidFill>
                <a:latin typeface="+mj-lt"/>
              </a:rPr>
              <a:t>C</a:t>
            </a:r>
            <a:r>
              <a:rPr lang="en-US" sz="1600" kern="0" dirty="0" err="1" smtClean="0">
                <a:solidFill>
                  <a:srgbClr val="FFFFFF"/>
                </a:solidFill>
                <a:latin typeface="+mj-lt"/>
              </a:rPr>
              <a:t>orrect</a:t>
            </a:r>
            <a:r>
              <a:rPr lang="lv-LV" sz="1600" kern="0" dirty="0" smtClean="0">
                <a:solidFill>
                  <a:srgbClr val="FFFFFF"/>
                </a:solidFill>
                <a:latin typeface="+mj-lt"/>
              </a:rPr>
              <a:t>ion</a:t>
            </a:r>
            <a:r>
              <a:rPr lang="en-US" sz="1600" kern="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kern="0" dirty="0">
                <a:solidFill>
                  <a:srgbClr val="FFFFFF"/>
                </a:solidFill>
                <a:latin typeface="+mj-lt"/>
              </a:rPr>
              <a:t>for changes in UV lamp intensity.  </a:t>
            </a:r>
            <a:endParaRPr lang="lv-LV" sz="1600" kern="0" dirty="0" smtClean="0">
              <a:solidFill>
                <a:srgbClr val="FFFFFF"/>
              </a:solidFill>
              <a:latin typeface="+mj-lt"/>
            </a:endParaRPr>
          </a:p>
          <a:p>
            <a:pPr marL="171450" lvl="0" indent="-171450" defTabSz="914400">
              <a:buClr>
                <a:srgbClr val="FFFFFF"/>
              </a:buClr>
              <a:buFont typeface="Courier New"/>
              <a:buChar char="o"/>
              <a:defRPr/>
            </a:pPr>
            <a:r>
              <a:rPr lang="lv-LV" sz="1600" kern="0" dirty="0">
                <a:solidFill>
                  <a:srgbClr val="FFFFFF"/>
                </a:solidFill>
                <a:latin typeface="+mj-lt"/>
              </a:rPr>
              <a:t>I</a:t>
            </a:r>
            <a:r>
              <a:rPr lang="en-US" sz="1600" kern="0" dirty="0" err="1" smtClean="0">
                <a:solidFill>
                  <a:srgbClr val="FFFFFF"/>
                </a:solidFill>
                <a:latin typeface="+mj-lt"/>
              </a:rPr>
              <a:t>naccuracies</a:t>
            </a:r>
            <a:r>
              <a:rPr lang="lv-LV" sz="1600" kern="0" dirty="0" smtClean="0">
                <a:solidFill>
                  <a:srgbClr val="FFFFFF"/>
                </a:solidFill>
                <a:latin typeface="+mj-lt"/>
              </a:rPr>
              <a:t> prevention</a:t>
            </a:r>
            <a:r>
              <a:rPr lang="en-US" sz="1600" kern="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kern="0" dirty="0">
                <a:solidFill>
                  <a:srgbClr val="FFFFFF"/>
                </a:solidFill>
                <a:latin typeface="+mj-lt"/>
              </a:rPr>
              <a:t>due to </a:t>
            </a:r>
            <a:r>
              <a:rPr lang="en-US" sz="1600" kern="0" dirty="0" err="1" smtClean="0">
                <a:solidFill>
                  <a:srgbClr val="FFFFFF"/>
                </a:solidFill>
                <a:latin typeface="+mj-lt"/>
              </a:rPr>
              <a:t>interferen</a:t>
            </a:r>
            <a:r>
              <a:rPr lang="lv-LV" sz="1600" kern="0" dirty="0" smtClean="0">
                <a:solidFill>
                  <a:srgbClr val="FFFFFF"/>
                </a:solidFill>
                <a:latin typeface="+mj-lt"/>
              </a:rPr>
              <a:t>ce</a:t>
            </a:r>
            <a:r>
              <a:rPr lang="en-US" sz="1600" kern="0" dirty="0" smtClean="0">
                <a:solidFill>
                  <a:srgbClr val="FFFFFF"/>
                </a:solidFill>
                <a:latin typeface="+mj-lt"/>
              </a:rPr>
              <a:t>.</a:t>
            </a:r>
            <a:endParaRPr lang="lv-LV" sz="1600" kern="0" dirty="0" smtClean="0">
              <a:solidFill>
                <a:srgbClr val="FFFFFF"/>
              </a:solidFill>
              <a:latin typeface="+mj-lt"/>
            </a:endParaRPr>
          </a:p>
          <a:p>
            <a:pPr marL="171450" lvl="0" indent="-171450" defTabSz="914400">
              <a:buClr>
                <a:srgbClr val="FFFFFF"/>
              </a:buClr>
              <a:buFont typeface="Courier New"/>
              <a:buChar char="o"/>
              <a:defRPr/>
            </a:pPr>
            <a:r>
              <a:rPr kumimoji="0" lang="lv-LV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Catamaran Thin"/>
              </a:rPr>
              <a:t>intuitive user interface;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/>
              <a:buChar char="o"/>
              <a:tabLst/>
              <a:defRPr/>
            </a:pPr>
            <a:r>
              <a:rPr kumimoji="0" lang="lv-LV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Catamaran Thin"/>
              </a:rPr>
              <a:t>allows for a remote connection with virtual interface and data downloading capability.</a:t>
            </a:r>
            <a:endParaRPr kumimoji="0" lang="lv-LV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Catamaran Thin"/>
            </a:endParaRPr>
          </a:p>
        </p:txBody>
      </p:sp>
      <p:sp>
        <p:nvSpPr>
          <p:cNvPr id="8" name="Google Shape;117;p5"/>
          <p:cNvSpPr txBox="1"/>
          <p:nvPr/>
        </p:nvSpPr>
        <p:spPr>
          <a:xfrm>
            <a:off x="6385961" y="4555816"/>
            <a:ext cx="72207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lv-LV" dirty="0">
                <a:latin typeface="+mj-lt"/>
                <a:ea typeface="Catamaran"/>
                <a:cs typeface="Catamaran"/>
                <a:sym typeface="Catamaran"/>
              </a:rPr>
              <a:t>Daily</a:t>
            </a:r>
            <a:endParaRPr dirty="0">
              <a:latin typeface="+mj-lt"/>
              <a:ea typeface="Catamaran"/>
              <a:cs typeface="Catamaran"/>
              <a:sym typeface="Catamaran"/>
            </a:endParaRPr>
          </a:p>
        </p:txBody>
      </p:sp>
      <p:sp>
        <p:nvSpPr>
          <p:cNvPr id="9" name="Google Shape;118;p5"/>
          <p:cNvSpPr txBox="1"/>
          <p:nvPr/>
        </p:nvSpPr>
        <p:spPr>
          <a:xfrm>
            <a:off x="7729466" y="4555816"/>
            <a:ext cx="95733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lv-LV" dirty="0">
                <a:solidFill>
                  <a:srgbClr val="FF0000"/>
                </a:solidFill>
                <a:latin typeface="+mj-lt"/>
                <a:ea typeface="Catamaran"/>
                <a:cs typeface="Catamaran"/>
                <a:sym typeface="Catamaran"/>
              </a:rPr>
              <a:t>Hourly</a:t>
            </a:r>
            <a:endParaRPr dirty="0">
              <a:solidFill>
                <a:srgbClr val="FF0000"/>
              </a:solidFill>
              <a:latin typeface="+mj-lt"/>
              <a:ea typeface="Catamaran"/>
              <a:cs typeface="Catamaran"/>
              <a:sym typeface="Catamaran"/>
            </a:endParaRPr>
          </a:p>
        </p:txBody>
      </p:sp>
      <p:grpSp>
        <p:nvGrpSpPr>
          <p:cNvPr id="10" name="Google Shape;119;p5"/>
          <p:cNvGrpSpPr/>
          <p:nvPr/>
        </p:nvGrpSpPr>
        <p:grpSpPr>
          <a:xfrm>
            <a:off x="7149188" y="4555826"/>
            <a:ext cx="490574" cy="287175"/>
            <a:chOff x="5055550" y="1973250"/>
            <a:chExt cx="66200" cy="42925"/>
          </a:xfrm>
        </p:grpSpPr>
        <p:sp>
          <p:nvSpPr>
            <p:cNvPr id="11" name="Google Shape;120;p5"/>
            <p:cNvSpPr/>
            <p:nvPr/>
          </p:nvSpPr>
          <p:spPr>
            <a:xfrm>
              <a:off x="5083675" y="1973250"/>
              <a:ext cx="38075" cy="42925"/>
            </a:xfrm>
            <a:custGeom>
              <a:avLst/>
              <a:gdLst/>
              <a:ahLst/>
              <a:cxnLst/>
              <a:rect l="l" t="t" r="r" b="b"/>
              <a:pathLst>
                <a:path w="1523" h="1717" extrusionOk="0">
                  <a:moveTo>
                    <a:pt x="664" y="0"/>
                  </a:moveTo>
                  <a:lnTo>
                    <a:pt x="664" y="729"/>
                  </a:lnTo>
                  <a:lnTo>
                    <a:pt x="1" y="729"/>
                  </a:lnTo>
                  <a:lnTo>
                    <a:pt x="1" y="996"/>
                  </a:lnTo>
                  <a:lnTo>
                    <a:pt x="664" y="996"/>
                  </a:lnTo>
                  <a:lnTo>
                    <a:pt x="664" y="1717"/>
                  </a:lnTo>
                  <a:lnTo>
                    <a:pt x="1523" y="85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21;p5"/>
            <p:cNvSpPr/>
            <p:nvPr/>
          </p:nvSpPr>
          <p:spPr>
            <a:xfrm>
              <a:off x="50672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122;p5"/>
            <p:cNvSpPr/>
            <p:nvPr/>
          </p:nvSpPr>
          <p:spPr>
            <a:xfrm>
              <a:off x="505555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5878"/>
          <a:stretch/>
        </p:blipFill>
        <p:spPr>
          <a:xfrm>
            <a:off x="726637" y="1943727"/>
            <a:ext cx="1469705" cy="1715756"/>
          </a:xfrm>
          <a:prstGeom prst="rect">
            <a:avLst/>
          </a:prstGeom>
        </p:spPr>
      </p:pic>
      <p:grpSp>
        <p:nvGrpSpPr>
          <p:cNvPr id="15" name="Google Shape;119;p5"/>
          <p:cNvGrpSpPr/>
          <p:nvPr/>
        </p:nvGrpSpPr>
        <p:grpSpPr>
          <a:xfrm>
            <a:off x="1803856" y="2708742"/>
            <a:ext cx="1539707" cy="473242"/>
            <a:chOff x="5055550" y="1973250"/>
            <a:chExt cx="66200" cy="42925"/>
          </a:xfrm>
        </p:grpSpPr>
        <p:sp>
          <p:nvSpPr>
            <p:cNvPr id="16" name="Google Shape;120;p5"/>
            <p:cNvSpPr/>
            <p:nvPr/>
          </p:nvSpPr>
          <p:spPr>
            <a:xfrm>
              <a:off x="5083675" y="1973250"/>
              <a:ext cx="38075" cy="42925"/>
            </a:xfrm>
            <a:custGeom>
              <a:avLst/>
              <a:gdLst/>
              <a:ahLst/>
              <a:cxnLst/>
              <a:rect l="l" t="t" r="r" b="b"/>
              <a:pathLst>
                <a:path w="1523" h="1717" extrusionOk="0">
                  <a:moveTo>
                    <a:pt x="664" y="0"/>
                  </a:moveTo>
                  <a:lnTo>
                    <a:pt x="664" y="729"/>
                  </a:lnTo>
                  <a:lnTo>
                    <a:pt x="1" y="729"/>
                  </a:lnTo>
                  <a:lnTo>
                    <a:pt x="1" y="996"/>
                  </a:lnTo>
                  <a:lnTo>
                    <a:pt x="664" y="996"/>
                  </a:lnTo>
                  <a:lnTo>
                    <a:pt x="664" y="1717"/>
                  </a:lnTo>
                  <a:lnTo>
                    <a:pt x="1523" y="85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121;p5"/>
            <p:cNvSpPr/>
            <p:nvPr/>
          </p:nvSpPr>
          <p:spPr>
            <a:xfrm>
              <a:off x="50672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122;p5"/>
            <p:cNvSpPr/>
            <p:nvPr/>
          </p:nvSpPr>
          <p:spPr>
            <a:xfrm>
              <a:off x="505555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8365" r="10231" b="10850"/>
          <a:stretch/>
        </p:blipFill>
        <p:spPr>
          <a:xfrm>
            <a:off x="3455976" y="1878271"/>
            <a:ext cx="3258860" cy="189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1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119"/>
          </a:xfrm>
        </p:spPr>
        <p:txBody>
          <a:bodyPr>
            <a:normAutofit fontScale="90000"/>
          </a:bodyPr>
          <a:lstStyle/>
          <a:p>
            <a:r>
              <a:rPr lang="lv-LV" sz="3600" cap="all" dirty="0" smtClean="0"/>
              <a:t>02 </a:t>
            </a:r>
            <a:r>
              <a:rPr lang="lv-LV" sz="3600" cap="all" dirty="0"/>
              <a:t>- </a:t>
            </a:r>
            <a:r>
              <a:rPr lang="lv-LV" sz="3600" cap="all" dirty="0" smtClean="0"/>
              <a:t>N-NO</a:t>
            </a:r>
            <a:r>
              <a:rPr lang="lv-LV" sz="3600" cap="all" baseline="-25000" dirty="0" smtClean="0"/>
              <a:t>2</a:t>
            </a:r>
            <a:endParaRPr lang="en-US" sz="3600" cap="all" baseline="-25000" dirty="0">
              <a:solidFill>
                <a:schemeClr val="bg1"/>
              </a:solidFill>
            </a:endParaRPr>
          </a:p>
        </p:txBody>
      </p:sp>
      <p:sp>
        <p:nvSpPr>
          <p:cNvPr id="5" name="Google Shape;113;p5"/>
          <p:cNvSpPr/>
          <p:nvPr/>
        </p:nvSpPr>
        <p:spPr>
          <a:xfrm>
            <a:off x="692727" y="3832965"/>
            <a:ext cx="5526498" cy="2392343"/>
          </a:xfrm>
          <a:prstGeom prst="rect">
            <a:avLst/>
          </a:prstGeom>
          <a:solidFill>
            <a:srgbClr val="7CB2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114;p5"/>
          <p:cNvSpPr txBox="1">
            <a:spLocks/>
          </p:cNvSpPr>
          <p:nvPr/>
        </p:nvSpPr>
        <p:spPr>
          <a:xfrm>
            <a:off x="1052945" y="3914080"/>
            <a:ext cx="4496506" cy="216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1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None/>
              <a:tabLst/>
              <a:defRPr/>
            </a:pPr>
            <a:r>
              <a:rPr kumimoji="0" lang="lv-LV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Model T200 with NumaView™ Software. Chemiluminescence NO/NO</a:t>
            </a:r>
            <a:r>
              <a:rPr kumimoji="0" lang="lv-LV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2</a:t>
            </a:r>
            <a:r>
              <a:rPr kumimoji="0" lang="lv-LV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/NO</a:t>
            </a:r>
            <a:r>
              <a:rPr kumimoji="0" lang="lv-LV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X </a:t>
            </a:r>
            <a:r>
              <a:rPr kumimoji="0" lang="lv-LV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Analyzer</a:t>
            </a:r>
            <a:endParaRPr kumimoji="0" lang="lv-LV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/>
              <a:buChar char="o"/>
              <a:tabLst/>
              <a:defRPr/>
            </a:pPr>
            <a:r>
              <a:rPr kumimoji="0" lang="lv-LV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zero drift correction, optimized performance under changing conditions;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/>
              <a:buChar char="o"/>
              <a:tabLst/>
              <a:defRPr/>
            </a:pPr>
            <a:r>
              <a:rPr kumimoji="0" lang="lv-LV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intuitive user interface;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/>
              <a:buChar char="o"/>
              <a:tabLst/>
              <a:defRPr/>
            </a:pPr>
            <a:r>
              <a:rPr kumimoji="0" lang="lv-LV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Catamaran Thin"/>
                <a:sym typeface="Catamaran Thin"/>
              </a:rPr>
              <a:t>allows for a remote connection with virtual interface and data downloading capability.</a:t>
            </a:r>
            <a:endParaRPr kumimoji="0" lang="lv-LV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Catamaran Thin"/>
              <a:sym typeface="Catamaran Thin"/>
            </a:endParaRPr>
          </a:p>
        </p:txBody>
      </p:sp>
      <p:pic>
        <p:nvPicPr>
          <p:cNvPr id="7" name="Google Shape;116;p5"/>
          <p:cNvPicPr preferRelativeResize="0"/>
          <p:nvPr/>
        </p:nvPicPr>
        <p:blipFill rotWithShape="1">
          <a:blip r:embed="rId2">
            <a:alphaModFix/>
          </a:blip>
          <a:srcRect l="7188" t="5172" r="9192" b="12432"/>
          <a:stretch/>
        </p:blipFill>
        <p:spPr>
          <a:xfrm>
            <a:off x="3343562" y="1696461"/>
            <a:ext cx="3454401" cy="19334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7;p5"/>
          <p:cNvSpPr txBox="1"/>
          <p:nvPr/>
        </p:nvSpPr>
        <p:spPr>
          <a:xfrm>
            <a:off x="6385961" y="4555816"/>
            <a:ext cx="72207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lv-LV" dirty="0">
                <a:latin typeface="+mj-lt"/>
                <a:ea typeface="Catamaran"/>
                <a:cs typeface="Catamaran"/>
                <a:sym typeface="Catamaran"/>
              </a:rPr>
              <a:t>Daily</a:t>
            </a:r>
            <a:endParaRPr dirty="0">
              <a:latin typeface="+mj-lt"/>
              <a:ea typeface="Catamaran"/>
              <a:cs typeface="Catamaran"/>
              <a:sym typeface="Catamaran"/>
            </a:endParaRPr>
          </a:p>
        </p:txBody>
      </p:sp>
      <p:sp>
        <p:nvSpPr>
          <p:cNvPr id="9" name="Google Shape;118;p5"/>
          <p:cNvSpPr txBox="1"/>
          <p:nvPr/>
        </p:nvSpPr>
        <p:spPr>
          <a:xfrm>
            <a:off x="7729466" y="4555816"/>
            <a:ext cx="95733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lv-LV" dirty="0">
                <a:solidFill>
                  <a:srgbClr val="FF0000"/>
                </a:solidFill>
                <a:latin typeface="+mj-lt"/>
                <a:ea typeface="Catamaran"/>
                <a:cs typeface="Catamaran"/>
                <a:sym typeface="Catamaran"/>
              </a:rPr>
              <a:t>Hourly</a:t>
            </a:r>
            <a:endParaRPr dirty="0">
              <a:solidFill>
                <a:srgbClr val="FF0000"/>
              </a:solidFill>
              <a:latin typeface="+mj-lt"/>
              <a:ea typeface="Catamaran"/>
              <a:cs typeface="Catamaran"/>
              <a:sym typeface="Catamaran"/>
            </a:endParaRPr>
          </a:p>
        </p:txBody>
      </p:sp>
      <p:grpSp>
        <p:nvGrpSpPr>
          <p:cNvPr id="10" name="Google Shape;119;p5"/>
          <p:cNvGrpSpPr/>
          <p:nvPr/>
        </p:nvGrpSpPr>
        <p:grpSpPr>
          <a:xfrm>
            <a:off x="7149188" y="4555826"/>
            <a:ext cx="490574" cy="287175"/>
            <a:chOff x="5055550" y="1973250"/>
            <a:chExt cx="66200" cy="42925"/>
          </a:xfrm>
        </p:grpSpPr>
        <p:sp>
          <p:nvSpPr>
            <p:cNvPr id="11" name="Google Shape;120;p5"/>
            <p:cNvSpPr/>
            <p:nvPr/>
          </p:nvSpPr>
          <p:spPr>
            <a:xfrm>
              <a:off x="5083675" y="1973250"/>
              <a:ext cx="38075" cy="42925"/>
            </a:xfrm>
            <a:custGeom>
              <a:avLst/>
              <a:gdLst/>
              <a:ahLst/>
              <a:cxnLst/>
              <a:rect l="l" t="t" r="r" b="b"/>
              <a:pathLst>
                <a:path w="1523" h="1717" extrusionOk="0">
                  <a:moveTo>
                    <a:pt x="664" y="0"/>
                  </a:moveTo>
                  <a:lnTo>
                    <a:pt x="664" y="729"/>
                  </a:lnTo>
                  <a:lnTo>
                    <a:pt x="1" y="729"/>
                  </a:lnTo>
                  <a:lnTo>
                    <a:pt x="1" y="996"/>
                  </a:lnTo>
                  <a:lnTo>
                    <a:pt x="664" y="996"/>
                  </a:lnTo>
                  <a:lnTo>
                    <a:pt x="664" y="1717"/>
                  </a:lnTo>
                  <a:lnTo>
                    <a:pt x="1523" y="85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21;p5"/>
            <p:cNvSpPr/>
            <p:nvPr/>
          </p:nvSpPr>
          <p:spPr>
            <a:xfrm>
              <a:off x="50672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122;p5"/>
            <p:cNvSpPr/>
            <p:nvPr/>
          </p:nvSpPr>
          <p:spPr>
            <a:xfrm>
              <a:off x="505555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5878"/>
          <a:stretch/>
        </p:blipFill>
        <p:spPr>
          <a:xfrm>
            <a:off x="726637" y="1943727"/>
            <a:ext cx="1469705" cy="1715756"/>
          </a:xfrm>
          <a:prstGeom prst="rect">
            <a:avLst/>
          </a:prstGeom>
        </p:spPr>
      </p:pic>
      <p:grpSp>
        <p:nvGrpSpPr>
          <p:cNvPr id="15" name="Google Shape;119;p5"/>
          <p:cNvGrpSpPr/>
          <p:nvPr/>
        </p:nvGrpSpPr>
        <p:grpSpPr>
          <a:xfrm>
            <a:off x="1803856" y="2708742"/>
            <a:ext cx="1539707" cy="473242"/>
            <a:chOff x="5055550" y="1973250"/>
            <a:chExt cx="66200" cy="42925"/>
          </a:xfrm>
        </p:grpSpPr>
        <p:sp>
          <p:nvSpPr>
            <p:cNvPr id="16" name="Google Shape;120;p5"/>
            <p:cNvSpPr/>
            <p:nvPr/>
          </p:nvSpPr>
          <p:spPr>
            <a:xfrm>
              <a:off x="5083675" y="1973250"/>
              <a:ext cx="38075" cy="42925"/>
            </a:xfrm>
            <a:custGeom>
              <a:avLst/>
              <a:gdLst/>
              <a:ahLst/>
              <a:cxnLst/>
              <a:rect l="l" t="t" r="r" b="b"/>
              <a:pathLst>
                <a:path w="1523" h="1717" extrusionOk="0">
                  <a:moveTo>
                    <a:pt x="664" y="0"/>
                  </a:moveTo>
                  <a:lnTo>
                    <a:pt x="664" y="729"/>
                  </a:lnTo>
                  <a:lnTo>
                    <a:pt x="1" y="729"/>
                  </a:lnTo>
                  <a:lnTo>
                    <a:pt x="1" y="996"/>
                  </a:lnTo>
                  <a:lnTo>
                    <a:pt x="664" y="996"/>
                  </a:lnTo>
                  <a:lnTo>
                    <a:pt x="664" y="1717"/>
                  </a:lnTo>
                  <a:lnTo>
                    <a:pt x="1523" y="85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121;p5"/>
            <p:cNvSpPr/>
            <p:nvPr/>
          </p:nvSpPr>
          <p:spPr>
            <a:xfrm>
              <a:off x="50672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122;p5"/>
            <p:cNvSpPr/>
            <p:nvPr/>
          </p:nvSpPr>
          <p:spPr>
            <a:xfrm>
              <a:off x="505555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4A6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5571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VGMC 1">
      <a:dk1>
        <a:srgbClr val="0D4A87"/>
      </a:dk1>
      <a:lt1>
        <a:srgbClr val="FFFFFF"/>
      </a:lt1>
      <a:dk2>
        <a:srgbClr val="58585A"/>
      </a:dk2>
      <a:lt2>
        <a:srgbClr val="FFFFFF"/>
      </a:lt2>
      <a:accent1>
        <a:srgbClr val="476698"/>
      </a:accent1>
      <a:accent2>
        <a:srgbClr val="22305F"/>
      </a:accent2>
      <a:accent3>
        <a:srgbClr val="758DB2"/>
      </a:accent3>
      <a:accent4>
        <a:srgbClr val="D1D9DD"/>
      </a:accent4>
      <a:accent5>
        <a:srgbClr val="797978"/>
      </a:accent5>
      <a:accent6>
        <a:srgbClr val="9A9A9A"/>
      </a:accent6>
      <a:hlink>
        <a:srgbClr val="758DB2"/>
      </a:hlink>
      <a:folHlink>
        <a:srgbClr val="DDDD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LVGMC 1">
      <a:dk1>
        <a:srgbClr val="0D4A87"/>
      </a:dk1>
      <a:lt1>
        <a:srgbClr val="FFFFFF"/>
      </a:lt1>
      <a:dk2>
        <a:srgbClr val="58585A"/>
      </a:dk2>
      <a:lt2>
        <a:srgbClr val="FFFFFF"/>
      </a:lt2>
      <a:accent1>
        <a:srgbClr val="476698"/>
      </a:accent1>
      <a:accent2>
        <a:srgbClr val="22305F"/>
      </a:accent2>
      <a:accent3>
        <a:srgbClr val="758DB2"/>
      </a:accent3>
      <a:accent4>
        <a:srgbClr val="D1D9DD"/>
      </a:accent4>
      <a:accent5>
        <a:srgbClr val="797978"/>
      </a:accent5>
      <a:accent6>
        <a:srgbClr val="9A9A9A"/>
      </a:accent6>
      <a:hlink>
        <a:srgbClr val="758DB2"/>
      </a:hlink>
      <a:folHlink>
        <a:srgbClr val="DDDD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LVGMC 1">
      <a:dk1>
        <a:srgbClr val="0D4A87"/>
      </a:dk1>
      <a:lt1>
        <a:srgbClr val="FFFFFF"/>
      </a:lt1>
      <a:dk2>
        <a:srgbClr val="58585A"/>
      </a:dk2>
      <a:lt2>
        <a:srgbClr val="FFFFFF"/>
      </a:lt2>
      <a:accent1>
        <a:srgbClr val="476698"/>
      </a:accent1>
      <a:accent2>
        <a:srgbClr val="22305F"/>
      </a:accent2>
      <a:accent3>
        <a:srgbClr val="758DB2"/>
      </a:accent3>
      <a:accent4>
        <a:srgbClr val="D1D9DD"/>
      </a:accent4>
      <a:accent5>
        <a:srgbClr val="797978"/>
      </a:accent5>
      <a:accent6>
        <a:srgbClr val="9A9A9A"/>
      </a:accent6>
      <a:hlink>
        <a:srgbClr val="758DB2"/>
      </a:hlink>
      <a:folHlink>
        <a:srgbClr val="DDDD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925</Words>
  <Application>Microsoft Office PowerPoint</Application>
  <PresentationFormat>On-screen Show (4:3)</PresentationFormat>
  <Paragraphs>195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Catamaran</vt:lpstr>
      <vt:lpstr>Catamaran Thin</vt:lpstr>
      <vt:lpstr>Courier New</vt:lpstr>
      <vt:lpstr>Livvic</vt:lpstr>
      <vt:lpstr>Times New Roman</vt:lpstr>
      <vt:lpstr>Wingdings</vt:lpstr>
      <vt:lpstr>1_Office Theme</vt:lpstr>
      <vt:lpstr>2_Office Theme</vt:lpstr>
      <vt:lpstr>Office Theme</vt:lpstr>
      <vt:lpstr>Regional GAW/EMEP station Rucava: modernization plans Aleksandra Kaniščeva Latvian Environment, Geology And Meteorology Centre </vt:lpstr>
      <vt:lpstr>Our station</vt:lpstr>
      <vt:lpstr>Our station</vt:lpstr>
      <vt:lpstr>What we observe</vt:lpstr>
      <vt:lpstr>How we do it</vt:lpstr>
      <vt:lpstr>How we do it</vt:lpstr>
      <vt:lpstr>Modernization plans FOR 2021</vt:lpstr>
      <vt:lpstr>01 - SO2</vt:lpstr>
      <vt:lpstr>02 - N-NO2</vt:lpstr>
      <vt:lpstr>03 - PM10 un PM2.5</vt:lpstr>
      <vt:lpstr>PowerPoint Presentation</vt:lpstr>
      <vt:lpstr>06 - Hg</vt:lpstr>
      <vt:lpstr>DATA reporting</vt:lpstr>
      <vt:lpstr>Public disclosure</vt:lpstr>
      <vt:lpstr>Public disclosure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Andrejs Lavrinovičs</dc:creator>
  <cp:lastModifiedBy>Aleksandra Kanisceva</cp:lastModifiedBy>
  <cp:revision>58</cp:revision>
  <dcterms:created xsi:type="dcterms:W3CDTF">2015-02-06T10:22:10Z</dcterms:created>
  <dcterms:modified xsi:type="dcterms:W3CDTF">2021-03-30T10:06:21Z</dcterms:modified>
</cp:coreProperties>
</file>